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435" r:id="rId2"/>
    <p:sldId id="515" r:id="rId3"/>
    <p:sldId id="400" r:id="rId4"/>
    <p:sldId id="401" r:id="rId5"/>
    <p:sldId id="463" r:id="rId6"/>
    <p:sldId id="514" r:id="rId7"/>
    <p:sldId id="436" r:id="rId8"/>
    <p:sldId id="405" r:id="rId9"/>
    <p:sldId id="423" r:id="rId10"/>
    <p:sldId id="407" r:id="rId11"/>
    <p:sldId id="532" r:id="rId12"/>
    <p:sldId id="508" r:id="rId13"/>
    <p:sldId id="536" r:id="rId14"/>
    <p:sldId id="537" r:id="rId15"/>
    <p:sldId id="533" r:id="rId16"/>
    <p:sldId id="531" r:id="rId17"/>
    <p:sldId id="530" r:id="rId18"/>
    <p:sldId id="451" r:id="rId19"/>
    <p:sldId id="453" r:id="rId20"/>
    <p:sldId id="461" r:id="rId21"/>
    <p:sldId id="483" r:id="rId22"/>
    <p:sldId id="484" r:id="rId23"/>
    <p:sldId id="488" r:id="rId24"/>
    <p:sldId id="511" r:id="rId25"/>
    <p:sldId id="512" r:id="rId26"/>
    <p:sldId id="513" r:id="rId27"/>
    <p:sldId id="525" r:id="rId28"/>
    <p:sldId id="526" r:id="rId29"/>
    <p:sldId id="527" r:id="rId30"/>
    <p:sldId id="528" r:id="rId31"/>
    <p:sldId id="542" r:id="rId32"/>
    <p:sldId id="462" r:id="rId33"/>
    <p:sldId id="460" r:id="rId34"/>
    <p:sldId id="443" r:id="rId35"/>
    <p:sldId id="459" r:id="rId36"/>
    <p:sldId id="519" r:id="rId37"/>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497892-58C7-545F-4C29-A4676AE96697}" name="Naïma BELMESSAOUD" initials="NB" userId="S::naima.belmessaoud@coulon-sa.fr::a247757e-159f-475c-84c7-349bd723f5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melie WALLERAND" initials="A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012"/>
    <a:srgbClr val="F3D231"/>
    <a:srgbClr val="7AA127"/>
    <a:srgbClr val="805BAB"/>
    <a:srgbClr val="EE2B14"/>
    <a:srgbClr val="DBCABE"/>
    <a:srgbClr val="DE7925"/>
    <a:srgbClr val="F57F33"/>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2" autoAdjust="0"/>
  </p:normalViewPr>
  <p:slideViewPr>
    <p:cSldViewPr>
      <p:cViewPr varScale="1">
        <p:scale>
          <a:sx n="108" d="100"/>
          <a:sy n="108" d="100"/>
        </p:scale>
        <p:origin x="130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vl1pPr>
          </a:lstStyle>
          <a:p>
            <a:endParaRPr lang="fr-FR"/>
          </a:p>
        </p:txBody>
      </p:sp>
      <p:sp>
        <p:nvSpPr>
          <p:cNvPr id="3" name="Espace réservé de la date 2"/>
          <p:cNvSpPr>
            <a:spLocks noGrp="1"/>
          </p:cNvSpPr>
          <p:nvPr>
            <p:ph type="dt" sz="quarter" idx="1"/>
          </p:nvPr>
        </p:nvSpPr>
        <p:spPr>
          <a:xfrm>
            <a:off x="3850444" y="1"/>
            <a:ext cx="2945659" cy="496332"/>
          </a:xfrm>
          <a:prstGeom prst="rect">
            <a:avLst/>
          </a:prstGeom>
        </p:spPr>
        <p:txBody>
          <a:bodyPr vert="horz" lIns="91431" tIns="45715" rIns="91431" bIns="45715" rtlCol="0"/>
          <a:lstStyle>
            <a:lvl1pPr algn="r">
              <a:defRPr sz="1200"/>
            </a:lvl1pPr>
          </a:lstStyle>
          <a:p>
            <a:fld id="{90441932-22FF-46E1-988D-AD5F3CA696ED}" type="datetimeFigureOut">
              <a:rPr lang="fr-FR" smtClean="0"/>
              <a:t>08/12/2023</a:t>
            </a:fld>
            <a:endParaRPr lang="fr-FR"/>
          </a:p>
        </p:txBody>
      </p:sp>
      <p:sp>
        <p:nvSpPr>
          <p:cNvPr id="4" name="Espace réservé du pied de page 3"/>
          <p:cNvSpPr>
            <a:spLocks noGrp="1"/>
          </p:cNvSpPr>
          <p:nvPr>
            <p:ph type="ftr" sz="quarter" idx="2"/>
          </p:nvPr>
        </p:nvSpPr>
        <p:spPr>
          <a:xfrm>
            <a:off x="1" y="9428584"/>
            <a:ext cx="2945659" cy="496332"/>
          </a:xfrm>
          <a:prstGeom prst="rect">
            <a:avLst/>
          </a:prstGeom>
        </p:spPr>
        <p:txBody>
          <a:bodyPr vert="horz" lIns="91431" tIns="45715" rIns="91431" bIns="4571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428584"/>
            <a:ext cx="2945659" cy="496332"/>
          </a:xfrm>
          <a:prstGeom prst="rect">
            <a:avLst/>
          </a:prstGeom>
        </p:spPr>
        <p:txBody>
          <a:bodyPr vert="horz" lIns="91431" tIns="45715" rIns="91431" bIns="45715" rtlCol="0" anchor="b"/>
          <a:lstStyle>
            <a:lvl1pPr algn="r">
              <a:defRPr sz="1200"/>
            </a:lvl1pPr>
          </a:lstStyle>
          <a:p>
            <a:fld id="{2A34688D-4593-4333-AEEF-2BE81B7D3DCC}" type="slidenum">
              <a:rPr lang="fr-FR" smtClean="0"/>
              <a:t>‹N°›</a:t>
            </a:fld>
            <a:endParaRPr lang="fr-FR"/>
          </a:p>
        </p:txBody>
      </p:sp>
    </p:spTree>
    <p:extLst>
      <p:ext uri="{BB962C8B-B14F-4D97-AF65-F5344CB8AC3E}">
        <p14:creationId xmlns:p14="http://schemas.microsoft.com/office/powerpoint/2010/main" val="817705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vl1pPr>
          </a:lstStyle>
          <a:p>
            <a:endParaRPr lang="fr-FR"/>
          </a:p>
        </p:txBody>
      </p:sp>
      <p:sp>
        <p:nvSpPr>
          <p:cNvPr id="3" name="Espace réservé de la date 2"/>
          <p:cNvSpPr>
            <a:spLocks noGrp="1"/>
          </p:cNvSpPr>
          <p:nvPr>
            <p:ph type="dt" idx="1"/>
          </p:nvPr>
        </p:nvSpPr>
        <p:spPr>
          <a:xfrm>
            <a:off x="3850444" y="1"/>
            <a:ext cx="2945659" cy="496332"/>
          </a:xfrm>
          <a:prstGeom prst="rect">
            <a:avLst/>
          </a:prstGeom>
        </p:spPr>
        <p:txBody>
          <a:bodyPr vert="horz" lIns="91431" tIns="45715" rIns="91431" bIns="45715" rtlCol="0"/>
          <a:lstStyle>
            <a:lvl1pPr algn="r">
              <a:defRPr sz="1200"/>
            </a:lvl1pPr>
          </a:lstStyle>
          <a:p>
            <a:fld id="{DC924F58-5EBD-44BB-AC4D-55BC65E3B7B5}" type="datetimeFigureOut">
              <a:rPr lang="fr-FR" smtClean="0"/>
              <a:t>08/12/2023</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endParaRPr lang="fr-FR"/>
          </a:p>
        </p:txBody>
      </p:sp>
      <p:sp>
        <p:nvSpPr>
          <p:cNvPr id="5" name="Espace réservé des commentaires 4"/>
          <p:cNvSpPr>
            <a:spLocks noGrp="1"/>
          </p:cNvSpPr>
          <p:nvPr>
            <p:ph type="body" sz="quarter" idx="3"/>
          </p:nvPr>
        </p:nvSpPr>
        <p:spPr>
          <a:xfrm>
            <a:off x="679768" y="4715154"/>
            <a:ext cx="5438140" cy="4466987"/>
          </a:xfrm>
          <a:prstGeom prst="rect">
            <a:avLst/>
          </a:prstGeom>
        </p:spPr>
        <p:txBody>
          <a:bodyPr vert="horz" lIns="91431" tIns="45715" rIns="91431" bIns="45715"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28584"/>
            <a:ext cx="2945659" cy="496332"/>
          </a:xfrm>
          <a:prstGeom prst="rect">
            <a:avLst/>
          </a:prstGeom>
        </p:spPr>
        <p:txBody>
          <a:bodyPr vert="horz" lIns="91431" tIns="45715" rIns="91431" bIns="45715"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428584"/>
            <a:ext cx="2945659" cy="496332"/>
          </a:xfrm>
          <a:prstGeom prst="rect">
            <a:avLst/>
          </a:prstGeom>
        </p:spPr>
        <p:txBody>
          <a:bodyPr vert="horz" lIns="91431" tIns="45715" rIns="91431" bIns="45715" rtlCol="0" anchor="b"/>
          <a:lstStyle>
            <a:lvl1pPr algn="r">
              <a:defRPr sz="1200"/>
            </a:lvl1pPr>
          </a:lstStyle>
          <a:p>
            <a:fld id="{2A928233-6A0F-4F1F-A888-F76968E29423}" type="slidenum">
              <a:rPr lang="fr-FR" smtClean="0"/>
              <a:t>‹N°›</a:t>
            </a:fld>
            <a:endParaRPr lang="fr-FR"/>
          </a:p>
        </p:txBody>
      </p:sp>
    </p:spTree>
    <p:extLst>
      <p:ext uri="{BB962C8B-B14F-4D97-AF65-F5344CB8AC3E}">
        <p14:creationId xmlns:p14="http://schemas.microsoft.com/office/powerpoint/2010/main" val="345165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Insister sur COOPTATION + Concerne tout le monde</a:t>
            </a:r>
          </a:p>
        </p:txBody>
      </p:sp>
    </p:spTree>
    <p:extLst>
      <p:ext uri="{BB962C8B-B14F-4D97-AF65-F5344CB8AC3E}">
        <p14:creationId xmlns:p14="http://schemas.microsoft.com/office/powerpoint/2010/main" val="410114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F90339-9B8B-4440-8B92-E231973667F3}" type="slidenum">
              <a:rPr lang="fr-FR" altLang="fr-FR" smtClean="0">
                <a:solidFill>
                  <a:prstClr val="black"/>
                </a:solidFill>
              </a:rPr>
              <a:pPr eaLnBrk="1" hangingPunct="1"/>
              <a:t>33</a:t>
            </a:fld>
            <a:endParaRPr lang="fr-FR" altLang="fr-FR">
              <a:solidFill>
                <a:prstClr val="black"/>
              </a:solidFill>
            </a:endParaRPr>
          </a:p>
        </p:txBody>
      </p:sp>
      <p:sp>
        <p:nvSpPr>
          <p:cNvPr id="12291" name="Rectangle 2"/>
          <p:cNvSpPr>
            <a:spLocks noGrp="1" noRot="1" noChangeAspect="1" noChangeArrowheads="1" noTextEdit="1"/>
          </p:cNvSpPr>
          <p:nvPr>
            <p:ph type="sldImg"/>
          </p:nvPr>
        </p:nvSpPr>
        <p:spPr>
          <a:xfrm>
            <a:off x="917575" y="744538"/>
            <a:ext cx="4962525" cy="3722687"/>
          </a:xfrm>
          <a:ln/>
        </p:spPr>
      </p:sp>
      <p:sp>
        <p:nvSpPr>
          <p:cNvPr id="12292" name="Rectangle 3"/>
          <p:cNvSpPr>
            <a:spLocks noGrp="1" noChangeArrowheads="1"/>
          </p:cNvSpPr>
          <p:nvPr>
            <p:ph type="body" idx="1"/>
          </p:nvPr>
        </p:nvSpPr>
        <p:spPr>
          <a:noFill/>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14772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F90339-9B8B-4440-8B92-E231973667F3}" type="slidenum">
              <a:rPr lang="fr-FR" altLang="fr-FR" smtClean="0">
                <a:solidFill>
                  <a:prstClr val="black"/>
                </a:solidFill>
              </a:rPr>
              <a:pPr eaLnBrk="1" hangingPunct="1"/>
              <a:t>34</a:t>
            </a:fld>
            <a:endParaRPr lang="fr-FR" altLang="fr-FR">
              <a:solidFill>
                <a:prstClr val="black"/>
              </a:solidFill>
            </a:endParaRPr>
          </a:p>
        </p:txBody>
      </p:sp>
      <p:sp>
        <p:nvSpPr>
          <p:cNvPr id="12291" name="Rectangle 2"/>
          <p:cNvSpPr>
            <a:spLocks noGrp="1" noRot="1" noChangeAspect="1" noChangeArrowheads="1" noTextEdit="1"/>
          </p:cNvSpPr>
          <p:nvPr>
            <p:ph type="sldImg"/>
          </p:nvPr>
        </p:nvSpPr>
        <p:spPr>
          <a:xfrm>
            <a:off x="917575" y="744538"/>
            <a:ext cx="4962525" cy="3722687"/>
          </a:xfrm>
          <a:ln/>
        </p:spPr>
      </p:sp>
      <p:sp>
        <p:nvSpPr>
          <p:cNvPr id="12292" name="Rectangle 3"/>
          <p:cNvSpPr>
            <a:spLocks noGrp="1" noChangeArrowheads="1"/>
          </p:cNvSpPr>
          <p:nvPr>
            <p:ph type="body" idx="1"/>
          </p:nvPr>
        </p:nvSpPr>
        <p:spPr>
          <a:noFill/>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216016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F90339-9B8B-4440-8B92-E231973667F3}" type="slidenum">
              <a:rPr lang="fr-FR" altLang="fr-FR" smtClean="0">
                <a:solidFill>
                  <a:prstClr val="black"/>
                </a:solidFill>
              </a:rPr>
              <a:pPr eaLnBrk="1" hangingPunct="1"/>
              <a:t>35</a:t>
            </a:fld>
            <a:endParaRPr lang="fr-FR" altLang="fr-FR">
              <a:solidFill>
                <a:prstClr val="black"/>
              </a:solidFill>
            </a:endParaRPr>
          </a:p>
        </p:txBody>
      </p:sp>
      <p:sp>
        <p:nvSpPr>
          <p:cNvPr id="12291" name="Rectangle 2"/>
          <p:cNvSpPr>
            <a:spLocks noGrp="1" noRot="1" noChangeAspect="1" noChangeArrowheads="1" noTextEdit="1"/>
          </p:cNvSpPr>
          <p:nvPr>
            <p:ph type="sldImg"/>
          </p:nvPr>
        </p:nvSpPr>
        <p:spPr>
          <a:xfrm>
            <a:off x="917575" y="744538"/>
            <a:ext cx="4962525" cy="3722687"/>
          </a:xfrm>
          <a:ln/>
        </p:spPr>
      </p:sp>
      <p:sp>
        <p:nvSpPr>
          <p:cNvPr id="12292" name="Rectangle 3"/>
          <p:cNvSpPr>
            <a:spLocks noGrp="1" noChangeArrowheads="1"/>
          </p:cNvSpPr>
          <p:nvPr>
            <p:ph type="body" idx="1"/>
          </p:nvPr>
        </p:nvSpPr>
        <p:spPr>
          <a:noFill/>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283768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928233-6A0F-4F1F-A888-F76968E29423}" type="slidenum">
              <a:rPr lang="fr-FR" smtClean="0"/>
              <a:t>14</a:t>
            </a:fld>
            <a:endParaRPr lang="fr-FR"/>
          </a:p>
        </p:txBody>
      </p:sp>
    </p:spTree>
    <p:extLst>
      <p:ext uri="{BB962C8B-B14F-4D97-AF65-F5344CB8AC3E}">
        <p14:creationId xmlns:p14="http://schemas.microsoft.com/office/powerpoint/2010/main" val="90648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131" eaLnBrk="0" hangingPunct="0">
              <a:spcBef>
                <a:spcPct val="30000"/>
              </a:spcBef>
              <a:defRPr sz="1200">
                <a:solidFill>
                  <a:schemeClr val="tx1"/>
                </a:solidFill>
                <a:latin typeface="Arial" pitchFamily="34" charset="0"/>
              </a:defRPr>
            </a:lvl1pPr>
            <a:lvl2pPr marL="742873" indent="-285721" defTabSz="911131" eaLnBrk="0" hangingPunct="0">
              <a:spcBef>
                <a:spcPct val="30000"/>
              </a:spcBef>
              <a:defRPr sz="1200">
                <a:solidFill>
                  <a:schemeClr val="tx1"/>
                </a:solidFill>
                <a:latin typeface="Arial" pitchFamily="34" charset="0"/>
              </a:defRPr>
            </a:lvl2pPr>
            <a:lvl3pPr marL="1142882" indent="-228577" defTabSz="911131" eaLnBrk="0" hangingPunct="0">
              <a:spcBef>
                <a:spcPct val="30000"/>
              </a:spcBef>
              <a:defRPr sz="1200">
                <a:solidFill>
                  <a:schemeClr val="tx1"/>
                </a:solidFill>
                <a:latin typeface="Arial" pitchFamily="34" charset="0"/>
              </a:defRPr>
            </a:lvl3pPr>
            <a:lvl4pPr marL="1600035" indent="-228577" defTabSz="911131" eaLnBrk="0" hangingPunct="0">
              <a:spcBef>
                <a:spcPct val="30000"/>
              </a:spcBef>
              <a:defRPr sz="1200">
                <a:solidFill>
                  <a:schemeClr val="tx1"/>
                </a:solidFill>
                <a:latin typeface="Arial" pitchFamily="34" charset="0"/>
              </a:defRPr>
            </a:lvl4pPr>
            <a:lvl5pPr marL="2057189" indent="-228577" defTabSz="911131" eaLnBrk="0" hangingPunct="0">
              <a:spcBef>
                <a:spcPct val="30000"/>
              </a:spcBef>
              <a:defRPr sz="1200">
                <a:solidFill>
                  <a:schemeClr val="tx1"/>
                </a:solidFill>
                <a:latin typeface="Arial" pitchFamily="34" charset="0"/>
              </a:defRPr>
            </a:lvl5pPr>
            <a:lvl6pPr marL="2514342" indent="-228577" defTabSz="911131" eaLnBrk="0" fontAlgn="base" hangingPunct="0">
              <a:spcBef>
                <a:spcPct val="30000"/>
              </a:spcBef>
              <a:spcAft>
                <a:spcPct val="0"/>
              </a:spcAft>
              <a:defRPr sz="1200">
                <a:solidFill>
                  <a:schemeClr val="tx1"/>
                </a:solidFill>
                <a:latin typeface="Arial" pitchFamily="34" charset="0"/>
              </a:defRPr>
            </a:lvl6pPr>
            <a:lvl7pPr marL="2971494" indent="-228577" defTabSz="911131" eaLnBrk="0" fontAlgn="base" hangingPunct="0">
              <a:spcBef>
                <a:spcPct val="30000"/>
              </a:spcBef>
              <a:spcAft>
                <a:spcPct val="0"/>
              </a:spcAft>
              <a:defRPr sz="1200">
                <a:solidFill>
                  <a:schemeClr val="tx1"/>
                </a:solidFill>
                <a:latin typeface="Arial" pitchFamily="34" charset="0"/>
              </a:defRPr>
            </a:lvl7pPr>
            <a:lvl8pPr marL="3428647" indent="-228577" defTabSz="911131" eaLnBrk="0" fontAlgn="base" hangingPunct="0">
              <a:spcBef>
                <a:spcPct val="30000"/>
              </a:spcBef>
              <a:spcAft>
                <a:spcPct val="0"/>
              </a:spcAft>
              <a:defRPr sz="1200">
                <a:solidFill>
                  <a:schemeClr val="tx1"/>
                </a:solidFill>
                <a:latin typeface="Arial" pitchFamily="34" charset="0"/>
              </a:defRPr>
            </a:lvl8pPr>
            <a:lvl9pPr marL="3885801" indent="-228577" defTabSz="91113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BC58D43-E141-4258-B583-B4618DFA02F9}" type="slidenum">
              <a:rPr lang="fr-FR" altLang="fr-FR" smtClean="0">
                <a:solidFill>
                  <a:srgbClr val="000000"/>
                </a:solidFill>
              </a:rPr>
              <a:pPr eaLnBrk="1" hangingPunct="1">
                <a:spcBef>
                  <a:spcPct val="0"/>
                </a:spcBef>
              </a:pPr>
              <a:t>17</a:t>
            </a:fld>
            <a:endParaRPr lang="fr-FR" altLang="fr-FR">
              <a:solidFill>
                <a:srgbClr val="000000"/>
              </a:solidFill>
            </a:endParaRPr>
          </a:p>
        </p:txBody>
      </p:sp>
      <p:sp>
        <p:nvSpPr>
          <p:cNvPr id="36867" name="Rectangle 2"/>
          <p:cNvSpPr>
            <a:spLocks noGrp="1" noRot="1" noChangeAspect="1" noChangeArrowheads="1" noTextEdit="1"/>
          </p:cNvSpPr>
          <p:nvPr>
            <p:ph type="sldImg"/>
          </p:nvPr>
        </p:nvSpPr>
        <p:spPr>
          <a:xfrm>
            <a:off x="414338" y="877888"/>
            <a:ext cx="5846762" cy="4386262"/>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283844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131" eaLnBrk="0" hangingPunct="0">
              <a:spcBef>
                <a:spcPct val="30000"/>
              </a:spcBef>
              <a:defRPr sz="1200">
                <a:solidFill>
                  <a:schemeClr val="tx1"/>
                </a:solidFill>
                <a:latin typeface="Arial" pitchFamily="34" charset="0"/>
              </a:defRPr>
            </a:lvl1pPr>
            <a:lvl2pPr marL="742873" indent="-285721" defTabSz="911131" eaLnBrk="0" hangingPunct="0">
              <a:spcBef>
                <a:spcPct val="30000"/>
              </a:spcBef>
              <a:defRPr sz="1200">
                <a:solidFill>
                  <a:schemeClr val="tx1"/>
                </a:solidFill>
                <a:latin typeface="Arial" pitchFamily="34" charset="0"/>
              </a:defRPr>
            </a:lvl2pPr>
            <a:lvl3pPr marL="1142882" indent="-228577" defTabSz="911131" eaLnBrk="0" hangingPunct="0">
              <a:spcBef>
                <a:spcPct val="30000"/>
              </a:spcBef>
              <a:defRPr sz="1200">
                <a:solidFill>
                  <a:schemeClr val="tx1"/>
                </a:solidFill>
                <a:latin typeface="Arial" pitchFamily="34" charset="0"/>
              </a:defRPr>
            </a:lvl3pPr>
            <a:lvl4pPr marL="1600035" indent="-228577" defTabSz="911131" eaLnBrk="0" hangingPunct="0">
              <a:spcBef>
                <a:spcPct val="30000"/>
              </a:spcBef>
              <a:defRPr sz="1200">
                <a:solidFill>
                  <a:schemeClr val="tx1"/>
                </a:solidFill>
                <a:latin typeface="Arial" pitchFamily="34" charset="0"/>
              </a:defRPr>
            </a:lvl4pPr>
            <a:lvl5pPr marL="2057189" indent="-228577" defTabSz="911131" eaLnBrk="0" hangingPunct="0">
              <a:spcBef>
                <a:spcPct val="30000"/>
              </a:spcBef>
              <a:defRPr sz="1200">
                <a:solidFill>
                  <a:schemeClr val="tx1"/>
                </a:solidFill>
                <a:latin typeface="Arial" pitchFamily="34" charset="0"/>
              </a:defRPr>
            </a:lvl5pPr>
            <a:lvl6pPr marL="2514342" indent="-228577" defTabSz="911131" eaLnBrk="0" fontAlgn="base" hangingPunct="0">
              <a:spcBef>
                <a:spcPct val="30000"/>
              </a:spcBef>
              <a:spcAft>
                <a:spcPct val="0"/>
              </a:spcAft>
              <a:defRPr sz="1200">
                <a:solidFill>
                  <a:schemeClr val="tx1"/>
                </a:solidFill>
                <a:latin typeface="Arial" pitchFamily="34" charset="0"/>
              </a:defRPr>
            </a:lvl6pPr>
            <a:lvl7pPr marL="2971494" indent="-228577" defTabSz="911131" eaLnBrk="0" fontAlgn="base" hangingPunct="0">
              <a:spcBef>
                <a:spcPct val="30000"/>
              </a:spcBef>
              <a:spcAft>
                <a:spcPct val="0"/>
              </a:spcAft>
              <a:defRPr sz="1200">
                <a:solidFill>
                  <a:schemeClr val="tx1"/>
                </a:solidFill>
                <a:latin typeface="Arial" pitchFamily="34" charset="0"/>
              </a:defRPr>
            </a:lvl7pPr>
            <a:lvl8pPr marL="3428647" indent="-228577" defTabSz="911131" eaLnBrk="0" fontAlgn="base" hangingPunct="0">
              <a:spcBef>
                <a:spcPct val="30000"/>
              </a:spcBef>
              <a:spcAft>
                <a:spcPct val="0"/>
              </a:spcAft>
              <a:defRPr sz="1200">
                <a:solidFill>
                  <a:schemeClr val="tx1"/>
                </a:solidFill>
                <a:latin typeface="Arial" pitchFamily="34" charset="0"/>
              </a:defRPr>
            </a:lvl8pPr>
            <a:lvl9pPr marL="3885801" indent="-228577" defTabSz="91113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05A4615-E3D6-4B69-8B6E-A7C544EEFB7F}" type="slidenum">
              <a:rPr lang="fr-FR" altLang="fr-FR" smtClean="0"/>
              <a:pPr eaLnBrk="1" hangingPunct="1">
                <a:spcBef>
                  <a:spcPct val="0"/>
                </a:spcBef>
              </a:pPr>
              <a:t>18</a:t>
            </a:fld>
            <a:endParaRPr lang="fr-FR" altLang="fr-FR"/>
          </a:p>
        </p:txBody>
      </p:sp>
      <p:sp>
        <p:nvSpPr>
          <p:cNvPr id="44035" name="Rectangle 2"/>
          <p:cNvSpPr>
            <a:spLocks noGrp="1" noRot="1" noChangeAspect="1" noChangeArrowheads="1" noTextEdit="1"/>
          </p:cNvSpPr>
          <p:nvPr>
            <p:ph type="sldImg"/>
          </p:nvPr>
        </p:nvSpPr>
        <p:spPr>
          <a:xfrm>
            <a:off x="676275" y="808038"/>
            <a:ext cx="5386388" cy="4041775"/>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338124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131" eaLnBrk="0" hangingPunct="0">
              <a:spcBef>
                <a:spcPct val="30000"/>
              </a:spcBef>
              <a:defRPr sz="1200">
                <a:solidFill>
                  <a:schemeClr val="tx1"/>
                </a:solidFill>
                <a:latin typeface="Arial" pitchFamily="34" charset="0"/>
              </a:defRPr>
            </a:lvl1pPr>
            <a:lvl2pPr marL="742873" indent="-285721" defTabSz="911131" eaLnBrk="0" hangingPunct="0">
              <a:spcBef>
                <a:spcPct val="30000"/>
              </a:spcBef>
              <a:defRPr sz="1200">
                <a:solidFill>
                  <a:schemeClr val="tx1"/>
                </a:solidFill>
                <a:latin typeface="Arial" pitchFamily="34" charset="0"/>
              </a:defRPr>
            </a:lvl2pPr>
            <a:lvl3pPr marL="1142882" indent="-228577" defTabSz="911131" eaLnBrk="0" hangingPunct="0">
              <a:spcBef>
                <a:spcPct val="30000"/>
              </a:spcBef>
              <a:defRPr sz="1200">
                <a:solidFill>
                  <a:schemeClr val="tx1"/>
                </a:solidFill>
                <a:latin typeface="Arial" pitchFamily="34" charset="0"/>
              </a:defRPr>
            </a:lvl3pPr>
            <a:lvl4pPr marL="1600035" indent="-228577" defTabSz="911131" eaLnBrk="0" hangingPunct="0">
              <a:spcBef>
                <a:spcPct val="30000"/>
              </a:spcBef>
              <a:defRPr sz="1200">
                <a:solidFill>
                  <a:schemeClr val="tx1"/>
                </a:solidFill>
                <a:latin typeface="Arial" pitchFamily="34" charset="0"/>
              </a:defRPr>
            </a:lvl4pPr>
            <a:lvl5pPr marL="2057189" indent="-228577" defTabSz="911131" eaLnBrk="0" hangingPunct="0">
              <a:spcBef>
                <a:spcPct val="30000"/>
              </a:spcBef>
              <a:defRPr sz="1200">
                <a:solidFill>
                  <a:schemeClr val="tx1"/>
                </a:solidFill>
                <a:latin typeface="Arial" pitchFamily="34" charset="0"/>
              </a:defRPr>
            </a:lvl5pPr>
            <a:lvl6pPr marL="2514342" indent="-228577" defTabSz="911131" eaLnBrk="0" fontAlgn="base" hangingPunct="0">
              <a:spcBef>
                <a:spcPct val="30000"/>
              </a:spcBef>
              <a:spcAft>
                <a:spcPct val="0"/>
              </a:spcAft>
              <a:defRPr sz="1200">
                <a:solidFill>
                  <a:schemeClr val="tx1"/>
                </a:solidFill>
                <a:latin typeface="Arial" pitchFamily="34" charset="0"/>
              </a:defRPr>
            </a:lvl6pPr>
            <a:lvl7pPr marL="2971494" indent="-228577" defTabSz="911131" eaLnBrk="0" fontAlgn="base" hangingPunct="0">
              <a:spcBef>
                <a:spcPct val="30000"/>
              </a:spcBef>
              <a:spcAft>
                <a:spcPct val="0"/>
              </a:spcAft>
              <a:defRPr sz="1200">
                <a:solidFill>
                  <a:schemeClr val="tx1"/>
                </a:solidFill>
                <a:latin typeface="Arial" pitchFamily="34" charset="0"/>
              </a:defRPr>
            </a:lvl7pPr>
            <a:lvl8pPr marL="3428647" indent="-228577" defTabSz="911131" eaLnBrk="0" fontAlgn="base" hangingPunct="0">
              <a:spcBef>
                <a:spcPct val="30000"/>
              </a:spcBef>
              <a:spcAft>
                <a:spcPct val="0"/>
              </a:spcAft>
              <a:defRPr sz="1200">
                <a:solidFill>
                  <a:schemeClr val="tx1"/>
                </a:solidFill>
                <a:latin typeface="Arial" pitchFamily="34" charset="0"/>
              </a:defRPr>
            </a:lvl8pPr>
            <a:lvl9pPr marL="3885801" indent="-228577" defTabSz="91113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05A4615-E3D6-4B69-8B6E-A7C544EEFB7F}" type="slidenum">
              <a:rPr lang="fr-FR" altLang="fr-FR" smtClean="0"/>
              <a:pPr eaLnBrk="1" hangingPunct="1">
                <a:spcBef>
                  <a:spcPct val="0"/>
                </a:spcBef>
              </a:pPr>
              <a:t>19</a:t>
            </a:fld>
            <a:endParaRPr lang="fr-FR" altLang="fr-FR"/>
          </a:p>
        </p:txBody>
      </p:sp>
      <p:sp>
        <p:nvSpPr>
          <p:cNvPr id="44035" name="Rectangle 2"/>
          <p:cNvSpPr>
            <a:spLocks noGrp="1" noRot="1" noChangeAspect="1" noChangeArrowheads="1" noTextEdit="1"/>
          </p:cNvSpPr>
          <p:nvPr>
            <p:ph type="sldImg"/>
          </p:nvPr>
        </p:nvSpPr>
        <p:spPr>
          <a:xfrm>
            <a:off x="676275" y="808038"/>
            <a:ext cx="5386388" cy="4041775"/>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405866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131" eaLnBrk="0" hangingPunct="0">
              <a:spcBef>
                <a:spcPct val="30000"/>
              </a:spcBef>
              <a:defRPr sz="1200">
                <a:solidFill>
                  <a:schemeClr val="tx1"/>
                </a:solidFill>
                <a:latin typeface="Arial" pitchFamily="34" charset="0"/>
              </a:defRPr>
            </a:lvl1pPr>
            <a:lvl2pPr marL="742873" indent="-285721" defTabSz="911131" eaLnBrk="0" hangingPunct="0">
              <a:spcBef>
                <a:spcPct val="30000"/>
              </a:spcBef>
              <a:defRPr sz="1200">
                <a:solidFill>
                  <a:schemeClr val="tx1"/>
                </a:solidFill>
                <a:latin typeface="Arial" pitchFamily="34" charset="0"/>
              </a:defRPr>
            </a:lvl2pPr>
            <a:lvl3pPr marL="1142882" indent="-228577" defTabSz="911131" eaLnBrk="0" hangingPunct="0">
              <a:spcBef>
                <a:spcPct val="30000"/>
              </a:spcBef>
              <a:defRPr sz="1200">
                <a:solidFill>
                  <a:schemeClr val="tx1"/>
                </a:solidFill>
                <a:latin typeface="Arial" pitchFamily="34" charset="0"/>
              </a:defRPr>
            </a:lvl3pPr>
            <a:lvl4pPr marL="1600035" indent="-228577" defTabSz="911131" eaLnBrk="0" hangingPunct="0">
              <a:spcBef>
                <a:spcPct val="30000"/>
              </a:spcBef>
              <a:defRPr sz="1200">
                <a:solidFill>
                  <a:schemeClr val="tx1"/>
                </a:solidFill>
                <a:latin typeface="Arial" pitchFamily="34" charset="0"/>
              </a:defRPr>
            </a:lvl4pPr>
            <a:lvl5pPr marL="2057189" indent="-228577" defTabSz="911131" eaLnBrk="0" hangingPunct="0">
              <a:spcBef>
                <a:spcPct val="30000"/>
              </a:spcBef>
              <a:defRPr sz="1200">
                <a:solidFill>
                  <a:schemeClr val="tx1"/>
                </a:solidFill>
                <a:latin typeface="Arial" pitchFamily="34" charset="0"/>
              </a:defRPr>
            </a:lvl5pPr>
            <a:lvl6pPr marL="2514342" indent="-228577" defTabSz="911131" eaLnBrk="0" fontAlgn="base" hangingPunct="0">
              <a:spcBef>
                <a:spcPct val="30000"/>
              </a:spcBef>
              <a:spcAft>
                <a:spcPct val="0"/>
              </a:spcAft>
              <a:defRPr sz="1200">
                <a:solidFill>
                  <a:schemeClr val="tx1"/>
                </a:solidFill>
                <a:latin typeface="Arial" pitchFamily="34" charset="0"/>
              </a:defRPr>
            </a:lvl6pPr>
            <a:lvl7pPr marL="2971494" indent="-228577" defTabSz="911131" eaLnBrk="0" fontAlgn="base" hangingPunct="0">
              <a:spcBef>
                <a:spcPct val="30000"/>
              </a:spcBef>
              <a:spcAft>
                <a:spcPct val="0"/>
              </a:spcAft>
              <a:defRPr sz="1200">
                <a:solidFill>
                  <a:schemeClr val="tx1"/>
                </a:solidFill>
                <a:latin typeface="Arial" pitchFamily="34" charset="0"/>
              </a:defRPr>
            </a:lvl7pPr>
            <a:lvl8pPr marL="3428647" indent="-228577" defTabSz="911131" eaLnBrk="0" fontAlgn="base" hangingPunct="0">
              <a:spcBef>
                <a:spcPct val="30000"/>
              </a:spcBef>
              <a:spcAft>
                <a:spcPct val="0"/>
              </a:spcAft>
              <a:defRPr sz="1200">
                <a:solidFill>
                  <a:schemeClr val="tx1"/>
                </a:solidFill>
                <a:latin typeface="Arial" pitchFamily="34" charset="0"/>
              </a:defRPr>
            </a:lvl8pPr>
            <a:lvl9pPr marL="3885801" indent="-228577" defTabSz="91113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05A4615-E3D6-4B69-8B6E-A7C544EEFB7F}" type="slidenum">
              <a:rPr lang="fr-FR" altLang="fr-FR" smtClean="0"/>
              <a:pPr eaLnBrk="1" hangingPunct="1">
                <a:spcBef>
                  <a:spcPct val="0"/>
                </a:spcBef>
              </a:pPr>
              <a:t>20</a:t>
            </a:fld>
            <a:endParaRPr lang="fr-FR" altLang="fr-FR"/>
          </a:p>
        </p:txBody>
      </p:sp>
      <p:sp>
        <p:nvSpPr>
          <p:cNvPr id="44035" name="Rectangle 2"/>
          <p:cNvSpPr>
            <a:spLocks noGrp="1" noRot="1" noChangeAspect="1" noChangeArrowheads="1" noTextEdit="1"/>
          </p:cNvSpPr>
          <p:nvPr>
            <p:ph type="sldImg"/>
          </p:nvPr>
        </p:nvSpPr>
        <p:spPr>
          <a:xfrm>
            <a:off x="414338" y="877888"/>
            <a:ext cx="5846762" cy="4386262"/>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184327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FC37B47-6996-48B8-B936-97600FDCCF8D}"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160162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F90339-9B8B-4440-8B92-E231973667F3}" type="slidenum">
              <a:rPr lang="fr-FR" altLang="fr-FR" smtClean="0">
                <a:solidFill>
                  <a:prstClr val="black"/>
                </a:solidFill>
              </a:rPr>
              <a:pPr eaLnBrk="1" hangingPunct="1"/>
              <a:t>31</a:t>
            </a:fld>
            <a:endParaRPr lang="fr-FR" altLang="fr-FR">
              <a:solidFill>
                <a:prstClr val="black"/>
              </a:solidFill>
            </a:endParaRPr>
          </a:p>
        </p:txBody>
      </p:sp>
      <p:sp>
        <p:nvSpPr>
          <p:cNvPr id="12291" name="Rectangle 2"/>
          <p:cNvSpPr>
            <a:spLocks noGrp="1" noRot="1" noChangeAspect="1" noChangeArrowheads="1" noTextEdit="1"/>
          </p:cNvSpPr>
          <p:nvPr>
            <p:ph type="sldImg"/>
          </p:nvPr>
        </p:nvSpPr>
        <p:spPr>
          <a:xfrm>
            <a:off x="917575" y="744538"/>
            <a:ext cx="4962525" cy="3722687"/>
          </a:xfrm>
          <a:ln/>
        </p:spPr>
      </p:sp>
      <p:sp>
        <p:nvSpPr>
          <p:cNvPr id="12292" name="Rectangle 3"/>
          <p:cNvSpPr>
            <a:spLocks noGrp="1" noChangeArrowheads="1"/>
          </p:cNvSpPr>
          <p:nvPr>
            <p:ph type="body" idx="1"/>
          </p:nvPr>
        </p:nvSpPr>
        <p:spPr>
          <a:noFill/>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180831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F90339-9B8B-4440-8B92-E231973667F3}" type="slidenum">
              <a:rPr lang="fr-FR" altLang="fr-FR" smtClean="0">
                <a:solidFill>
                  <a:prstClr val="black"/>
                </a:solidFill>
              </a:rPr>
              <a:pPr eaLnBrk="1" hangingPunct="1"/>
              <a:t>32</a:t>
            </a:fld>
            <a:endParaRPr lang="fr-FR" altLang="fr-FR">
              <a:solidFill>
                <a:prstClr val="black"/>
              </a:solidFill>
            </a:endParaRPr>
          </a:p>
        </p:txBody>
      </p:sp>
      <p:sp>
        <p:nvSpPr>
          <p:cNvPr id="12291" name="Rectangle 2"/>
          <p:cNvSpPr>
            <a:spLocks noGrp="1" noRot="1" noChangeAspect="1" noChangeArrowheads="1" noTextEdit="1"/>
          </p:cNvSpPr>
          <p:nvPr>
            <p:ph type="sldImg"/>
          </p:nvPr>
        </p:nvSpPr>
        <p:spPr>
          <a:xfrm>
            <a:off x="917575" y="744538"/>
            <a:ext cx="4962525" cy="3722687"/>
          </a:xfrm>
          <a:ln/>
        </p:spPr>
      </p:sp>
      <p:sp>
        <p:nvSpPr>
          <p:cNvPr id="12292" name="Rectangle 3"/>
          <p:cNvSpPr>
            <a:spLocks noGrp="1" noChangeArrowheads="1"/>
          </p:cNvSpPr>
          <p:nvPr>
            <p:ph type="body" idx="1"/>
          </p:nvPr>
        </p:nvSpPr>
        <p:spPr>
          <a:noFill/>
        </p:spPr>
        <p:txBody>
          <a:bodyPr/>
          <a:lstStyle/>
          <a:p>
            <a:pPr eaLnBrk="1" hangingPunct="1"/>
            <a:endParaRPr lang="fr-FR" altLang="fr-FR">
              <a:latin typeface="Arial" pitchFamily="34" charset="0"/>
            </a:endParaRPr>
          </a:p>
        </p:txBody>
      </p:sp>
    </p:spTree>
    <p:extLst>
      <p:ext uri="{BB962C8B-B14F-4D97-AF65-F5344CB8AC3E}">
        <p14:creationId xmlns:p14="http://schemas.microsoft.com/office/powerpoint/2010/main" val="212771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15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0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8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2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
        <p:nvSpPr>
          <p:cNvPr id="4" name="Espace réservé de la date 3"/>
          <p:cNvSpPr>
            <a:spLocks noGrp="1"/>
          </p:cNvSpPr>
          <p:nvPr>
            <p:ph type="dt" sz="half" idx="10"/>
          </p:nvPr>
        </p:nvSpPr>
        <p:spPr/>
        <p:txBody>
          <a:bodyPr/>
          <a:lstStyle/>
          <a:p>
            <a:endParaRPr lang="fr-FR">
              <a:solidFill>
                <a:prstClr val="black">
                  <a:lumMod val="65000"/>
                  <a:lumOff val="3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lumMod val="65000"/>
                  <a:lumOff val="35000"/>
                </a:prstClr>
              </a:solidFill>
            </a:endParaRPr>
          </a:p>
        </p:txBody>
      </p:sp>
      <p:sp>
        <p:nvSpPr>
          <p:cNvPr id="6" name="Espace réservé du numéro de diapositive 5"/>
          <p:cNvSpPr>
            <a:spLocks noGrp="1"/>
          </p:cNvSpPr>
          <p:nvPr>
            <p:ph type="sldNum" sz="quarter" idx="12"/>
          </p:nvPr>
        </p:nvSpPr>
        <p:spPr/>
        <p:txBody>
          <a:bodyPr/>
          <a:lstStyle/>
          <a:p>
            <a:fld id="{91509AEA-3521-4E1B-A9BD-076849642983}" type="slidenum">
              <a:rPr lang="fr-FR" smtClean="0">
                <a:solidFill>
                  <a:prstClr val="black">
                    <a:lumMod val="65000"/>
                    <a:lumOff val="35000"/>
                  </a:prstClr>
                </a:solidFill>
              </a:rPr>
              <a:pPr/>
              <a:t>‹N°›</a:t>
            </a:fld>
            <a:endParaRPr lang="fr-FR">
              <a:solidFill>
                <a:prstClr val="black">
                  <a:lumMod val="65000"/>
                  <a:lumOff val="35000"/>
                </a:prstClr>
              </a:solidFill>
            </a:endParaRPr>
          </a:p>
        </p:txBody>
      </p:sp>
    </p:spTree>
    <p:extLst>
      <p:ext uri="{BB962C8B-B14F-4D97-AF65-F5344CB8AC3E}">
        <p14:creationId xmlns:p14="http://schemas.microsoft.com/office/powerpoint/2010/main" val="369726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B81C5F-5EAD-4441-AFC8-F880DC588180}" type="slidenum">
              <a:rPr lang="fr-FR" smtClean="0"/>
              <a:t>‹N°›</a:t>
            </a:fld>
            <a:endParaRPr lang="fr-FR"/>
          </a:p>
        </p:txBody>
      </p:sp>
    </p:spTree>
    <p:extLst>
      <p:ext uri="{BB962C8B-B14F-4D97-AF65-F5344CB8AC3E}">
        <p14:creationId xmlns:p14="http://schemas.microsoft.com/office/powerpoint/2010/main" val="230217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C56F4BC7-7B4C-C540-A339-450797119967}"/>
              </a:ext>
            </a:extLst>
          </p:cNvPr>
          <p:cNvGrpSpPr/>
          <p:nvPr userDrawn="1"/>
        </p:nvGrpSpPr>
        <p:grpSpPr>
          <a:xfrm>
            <a:off x="-1" y="116632"/>
            <a:ext cx="9144001" cy="936103"/>
            <a:chOff x="-25535" y="116632"/>
            <a:chExt cx="9169608" cy="936103"/>
          </a:xfrm>
        </p:grpSpPr>
        <p:sp>
          <p:nvSpPr>
            <p:cNvPr id="8" name="Rectangle 7">
              <a:extLst>
                <a:ext uri="{FF2B5EF4-FFF2-40B4-BE49-F238E27FC236}">
                  <a16:creationId xmlns:a16="http://schemas.microsoft.com/office/drawing/2014/main" id="{17A97233-7C11-3A46-AE70-A158A8BE6978}"/>
                </a:ext>
              </a:extLst>
            </p:cNvPr>
            <p:cNvSpPr/>
            <p:nvPr/>
          </p:nvSpPr>
          <p:spPr>
            <a:xfrm>
              <a:off x="-25535" y="620687"/>
              <a:ext cx="9169608" cy="432048"/>
            </a:xfrm>
            <a:prstGeom prst="rect">
              <a:avLst/>
            </a:prstGeom>
            <a:solidFill>
              <a:srgbClr val="E32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b="1" dirty="0"/>
            </a:p>
          </p:txBody>
        </p:sp>
        <p:pic>
          <p:nvPicPr>
            <p:cNvPr id="9" name="Image 8">
              <a:extLst>
                <a:ext uri="{FF2B5EF4-FFF2-40B4-BE49-F238E27FC236}">
                  <a16:creationId xmlns:a16="http://schemas.microsoft.com/office/drawing/2014/main" id="{0B6588E9-8590-5042-97B1-3907210631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864" y="116632"/>
              <a:ext cx="1771577" cy="394903"/>
            </a:xfrm>
            <a:prstGeom prst="rect">
              <a:avLst/>
            </a:prstGeom>
          </p:spPr>
        </p:pic>
      </p:grpSp>
    </p:spTree>
    <p:extLst>
      <p:ext uri="{BB962C8B-B14F-4D97-AF65-F5344CB8AC3E}">
        <p14:creationId xmlns:p14="http://schemas.microsoft.com/office/powerpoint/2010/main" val="293796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4.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80.png"/><Relationship Id="rId4" Type="http://schemas.openxmlformats.org/officeDocument/2006/relationships/image" Target="../media/image79.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7.jpe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97.png"/><Relationship Id="rId4" Type="http://schemas.openxmlformats.org/officeDocument/2006/relationships/image" Target="../media/image96.tmp"/></Relationships>
</file>

<file path=ppt/slides/_rels/slide29.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image" Target="../media/image98.tmp"/><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00.tm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image" Target="../media/image13.png"/><Relationship Id="rId16"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15.jpeg"/><Relationship Id="rId9" Type="http://schemas.openxmlformats.org/officeDocument/2006/relationships/image" Target="../media/image10.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mp"/><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03.tmp"/></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3.jpg"/><Relationship Id="rId7" Type="http://schemas.openxmlformats.org/officeDocument/2006/relationships/image" Target="../media/image107.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8.jp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3.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08.jp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3.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image" Target="../media/image113.png"/><Relationship Id="rId4" Type="http://schemas.openxmlformats.org/officeDocument/2006/relationships/image" Target="../media/image112.jpeg"/><Relationship Id="rId9" Type="http://schemas.openxmlformats.org/officeDocument/2006/relationships/image" Target="../media/image108.jpg"/></Relationships>
</file>

<file path=ppt/slides/_rels/slide34.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93.jpg"/><Relationship Id="rId7" Type="http://schemas.openxmlformats.org/officeDocument/2006/relationships/image" Target="../media/image117.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08.jp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jpe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21.png"/><Relationship Id="rId4" Type="http://schemas.openxmlformats.org/officeDocument/2006/relationships/image" Target="../media/image42.jpe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3944" y="4797152"/>
            <a:ext cx="9147944" cy="1811094"/>
            <a:chOff x="-3944" y="3189109"/>
            <a:chExt cx="8999801" cy="1811094"/>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025" y="3189109"/>
              <a:ext cx="2209123" cy="181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4" y="3193117"/>
              <a:ext cx="2219631" cy="1803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5708" y="3205020"/>
              <a:ext cx="2191428" cy="1779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01978" y="3197512"/>
              <a:ext cx="2393879" cy="179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ectangle 19">
            <a:extLst>
              <a:ext uri="{FF2B5EF4-FFF2-40B4-BE49-F238E27FC236}">
                <a16:creationId xmlns:a16="http://schemas.microsoft.com/office/drawing/2014/main" id="{6F057147-413A-E240-BB95-81A417652BEE}"/>
              </a:ext>
            </a:extLst>
          </p:cNvPr>
          <p:cNvSpPr/>
          <p:nvPr/>
        </p:nvSpPr>
        <p:spPr>
          <a:xfrm>
            <a:off x="0" y="6524369"/>
            <a:ext cx="9143999" cy="33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90DE900-C78F-D943-833D-E90CF11C8ABC}"/>
              </a:ext>
            </a:extLst>
          </p:cNvPr>
          <p:cNvSpPr/>
          <p:nvPr/>
        </p:nvSpPr>
        <p:spPr>
          <a:xfrm>
            <a:off x="-3944" y="36221"/>
            <a:ext cx="9143999"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rotWithShape="1">
          <a:blip r:embed="rId7" cstate="screen">
            <a:alphaModFix amt="35000"/>
            <a:extLst>
              <a:ext uri="{28A0092B-C50C-407E-A947-70E740481C1C}">
                <a14:useLocalDpi xmlns:a14="http://schemas.microsoft.com/office/drawing/2010/main"/>
              </a:ext>
            </a:extLst>
          </a:blip>
          <a:srcRect/>
          <a:stretch/>
        </p:blipFill>
        <p:spPr>
          <a:xfrm>
            <a:off x="-3944" y="0"/>
            <a:ext cx="9147944" cy="3609330"/>
          </a:xfrm>
          <a:prstGeom prst="rect">
            <a:avLst/>
          </a:prstGeom>
        </p:spPr>
      </p:pic>
      <p:pic>
        <p:nvPicPr>
          <p:cNvPr id="19" name="Image 18">
            <a:extLst>
              <a:ext uri="{FF2B5EF4-FFF2-40B4-BE49-F238E27FC236}">
                <a16:creationId xmlns:a16="http://schemas.microsoft.com/office/drawing/2014/main" id="{8E49DD5C-C6FB-BA41-B4D8-5F60C26ED43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64844" y="1434866"/>
            <a:ext cx="3195225" cy="712248"/>
          </a:xfrm>
          <a:prstGeom prst="rect">
            <a:avLst/>
          </a:prstGeom>
        </p:spPr>
      </p:pic>
      <p:sp>
        <p:nvSpPr>
          <p:cNvPr id="3" name="Rectangle 2"/>
          <p:cNvSpPr/>
          <p:nvPr/>
        </p:nvSpPr>
        <p:spPr>
          <a:xfrm>
            <a:off x="0" y="3429000"/>
            <a:ext cx="9144000" cy="1440160"/>
          </a:xfrm>
          <a:prstGeom prst="rect">
            <a:avLst/>
          </a:prstGeom>
          <a:solidFill>
            <a:srgbClr val="E32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4000" b="1" dirty="0">
                <a:latin typeface="Century Gothic" panose="020B0502020202020204" pitchFamily="34" charset="0"/>
                <a:ea typeface="Arial" charset="0"/>
                <a:cs typeface="Arial" charset="0"/>
              </a:rPr>
              <a:t>L’Entreprise</a:t>
            </a:r>
            <a:r>
              <a:rPr lang="fr-FR" sz="2800" b="1" dirty="0">
                <a:latin typeface="Century Gothic" panose="020B0502020202020204" pitchFamily="34" charset="0"/>
                <a:ea typeface="Arial" charset="0"/>
                <a:cs typeface="Arial" charset="0"/>
              </a:rPr>
              <a:t> </a:t>
            </a:r>
          </a:p>
        </p:txBody>
      </p:sp>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0715" y="4869159"/>
            <a:ext cx="2429339" cy="1656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Image 2" descr="MM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1288" y="1121668"/>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159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Image 34"/>
          <p:cNvPicPr>
            <a:picLocks noChangeAspect="1"/>
          </p:cNvPicPr>
          <p:nvPr/>
        </p:nvPicPr>
        <p:blipFill>
          <a:blip r:embed="rId2">
            <a:extLst>
              <a:ext uri="{28A0092B-C50C-407E-A947-70E740481C1C}">
                <a14:useLocalDpi xmlns:a14="http://schemas.microsoft.com/office/drawing/2010/main" val="0"/>
              </a:ext>
            </a:extLst>
          </a:blip>
          <a:srcRect l="13831" r="8598"/>
          <a:stretch>
            <a:fillRect/>
          </a:stretch>
        </p:blipFill>
        <p:spPr bwMode="auto">
          <a:xfrm>
            <a:off x="2590800" y="1231900"/>
            <a:ext cx="2035175" cy="1966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584200" y="3155950"/>
            <a:ext cx="2033588" cy="1717675"/>
          </a:xfrm>
          <a:prstGeom prst="rect">
            <a:avLst/>
          </a:prstGeom>
          <a:blipFill rotWithShape="1">
            <a:blip r:embed="rId3"/>
            <a:stretch>
              <a:fillRect/>
            </a:stretch>
          </a:blip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27" name="Rectangle 26"/>
          <p:cNvSpPr/>
          <p:nvPr/>
        </p:nvSpPr>
        <p:spPr>
          <a:xfrm>
            <a:off x="2590800" y="4859338"/>
            <a:ext cx="2035175" cy="1717675"/>
          </a:xfrm>
          <a:prstGeom prst="rect">
            <a:avLst/>
          </a:prstGeom>
          <a:blipFill rotWithShape="1">
            <a:blip r:embed="rId4"/>
            <a:stretch>
              <a:fillRect/>
            </a:stretch>
          </a:blip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11274" name="Rectangle 30"/>
          <p:cNvSpPr>
            <a:spLocks noChangeArrowheads="1"/>
          </p:cNvSpPr>
          <p:nvPr/>
        </p:nvSpPr>
        <p:spPr bwMode="auto">
          <a:xfrm>
            <a:off x="5022850" y="1463675"/>
            <a:ext cx="364331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Clr>
                <a:srgbClr val="800000"/>
              </a:buClr>
              <a:buFontTx/>
              <a:buNone/>
            </a:pPr>
            <a:r>
              <a:rPr lang="fr-FR" altLang="fr-FR" sz="1400" b="1" dirty="0">
                <a:solidFill>
                  <a:srgbClr val="E32012"/>
                </a:solidFill>
                <a:latin typeface="Century Gothic" panose="020B0502020202020204" pitchFamily="34" charset="0"/>
              </a:rPr>
              <a:t>Quelques références</a:t>
            </a:r>
          </a:p>
          <a:p>
            <a:pPr algn="just" eaLnBrk="1" hangingPunct="1">
              <a:spcBef>
                <a:spcPct val="0"/>
              </a:spcBef>
              <a:buFontTx/>
              <a:buNone/>
            </a:pPr>
            <a:endParaRPr lang="fr-FR" altLang="fr-FR" sz="1000" dirty="0">
              <a:solidFill>
                <a:srgbClr val="4A452A"/>
              </a:solidFill>
              <a:latin typeface="Century Gothic" panose="020B0502020202020204" pitchFamily="34" charset="0"/>
            </a:endParaRPr>
          </a:p>
          <a:p>
            <a:pPr algn="just" eaLnBrk="1" hangingPunct="1">
              <a:spcBef>
                <a:spcPct val="0"/>
              </a:spcBef>
              <a:buFontTx/>
              <a:buNone/>
            </a:pPr>
            <a:r>
              <a:rPr lang="fr-FR" altLang="fr-FR" sz="1200" dirty="0">
                <a:solidFill>
                  <a:srgbClr val="4A452A"/>
                </a:solidFill>
                <a:latin typeface="Century Gothic" panose="020B0502020202020204" pitchFamily="34" charset="0"/>
              </a:rPr>
              <a:t>ADOMA / ADYAL CAPITAL  / ASL GESTION / AVIVA / BLEECKER GROUPE / BNP ATHIS REAL / CARDIWEB / CBRE / CNP ASSURANCES / COFEGI GESTION / COFIA / CONSEIL GENERAL DES YVELINES / CONSEIL REGIONAL D’ILE DE France / CONSTRUCTA ASSET MANAGEMENT / COTEBA / CREDIT AGRICOLE  / DAUCHEZ / DUPUY FLAMENCOURT / EC HARRIS / EFIDIS / ELIMMO GESTION / ESSOR ASSOCIATION / EUROPRESTIM / FONCIA / FONTENOY IMMOBILIER / GECINA / G.E.I. / GERANCE DE PASSY / G.P.I.M./ GRATADE / GROUPE TAGERIM / ICADE ADB / ICADE EUROSTUDIOME / IMMOBILIERE 3 F / ISEG  / TIFFEN COGE / JOURDAN / LAMY / LE DOME IMMOBILIER / LOISELET &amp; DAIGREMONT / LOISELET ENTREPRISE / LOUIS PORCHERET / MACSF / NEXITY SAGGEL / OPHLM DE MONTREUIL / ORDRE NATIONAL DES CHIRURGIENS DENTISTES / ORPI STOOPS / OSICA / RINALDI / SAFAR / SAGEFRANCE / SEMAEST / SEMI SEVRES / SFAC / SGR / SIEMP / SOCIETE GENERALE / VILLE D’EVREUX / VILLE DE L’ISLE ADAM / VILLE DE PARIS / ETC.</a:t>
            </a:r>
          </a:p>
        </p:txBody>
      </p:sp>
      <p:pic>
        <p:nvPicPr>
          <p:cNvPr id="9" name="Imag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15" y="1231900"/>
            <a:ext cx="1981685" cy="1966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617788" y="3198813"/>
            <a:ext cx="2008187" cy="1674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84200" y="4859338"/>
            <a:ext cx="2052728" cy="171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6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68702"/>
            <a:ext cx="9144000" cy="2520595"/>
          </a:xfrm>
          <a:prstGeom prst="rect">
            <a:avLst/>
          </a:prstGeom>
        </p:spPr>
      </p:pic>
    </p:spTree>
    <p:extLst>
      <p:ext uri="{BB962C8B-B14F-4D97-AF65-F5344CB8AC3E}">
        <p14:creationId xmlns:p14="http://schemas.microsoft.com/office/powerpoint/2010/main" val="2564553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48880"/>
            <a:ext cx="4381500" cy="32861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47788"/>
            <a:ext cx="4348163" cy="32607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68703" y="5805264"/>
            <a:ext cx="3859102" cy="829128"/>
          </a:xfrm>
          <a:prstGeom prst="rect">
            <a:avLst/>
          </a:prstGeom>
          <a:solidFill>
            <a:schemeClr val="bg1"/>
          </a:solidFill>
        </p:spPr>
      </p:pic>
      <p:sp>
        <p:nvSpPr>
          <p:cNvPr id="8" name="ZoneTexte 7"/>
          <p:cNvSpPr txBox="1"/>
          <p:nvPr/>
        </p:nvSpPr>
        <p:spPr>
          <a:xfrm>
            <a:off x="2763710" y="620688"/>
            <a:ext cx="3768980" cy="369332"/>
          </a:xfrm>
          <a:prstGeom prst="rect">
            <a:avLst/>
          </a:prstGeom>
          <a:noFill/>
        </p:spPr>
        <p:txBody>
          <a:bodyPr wrap="none" rtlCol="0">
            <a:spAutoFit/>
          </a:bodyPr>
          <a:lstStyle/>
          <a:p>
            <a:r>
              <a:rPr lang="fr-FR" dirty="0">
                <a:solidFill>
                  <a:schemeClr val="bg1"/>
                </a:solidFill>
                <a:latin typeface="Century Gothic" panose="020B0502020202020204" pitchFamily="34" charset="0"/>
              </a:rPr>
              <a:t>4 Rue d’Aguesseau - 75008 Paris</a:t>
            </a:r>
          </a:p>
        </p:txBody>
      </p:sp>
      <p:sp>
        <p:nvSpPr>
          <p:cNvPr id="9" name="ZoneTexte 8"/>
          <p:cNvSpPr txBox="1"/>
          <p:nvPr/>
        </p:nvSpPr>
        <p:spPr>
          <a:xfrm>
            <a:off x="5004048" y="5820072"/>
            <a:ext cx="3286125" cy="461665"/>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Délai d’exécution : 9 Mois</a:t>
            </a:r>
          </a:p>
          <a:p>
            <a:pPr algn="ctr"/>
            <a:r>
              <a:rPr lang="fr-FR" sz="1200" dirty="0">
                <a:latin typeface="Century Gothic" panose="020B0502020202020204" pitchFamily="34" charset="0"/>
              </a:rPr>
              <a:t>Montant HT du marché : 800 000 €uros</a:t>
            </a:r>
          </a:p>
        </p:txBody>
      </p:sp>
    </p:spTree>
    <p:extLst>
      <p:ext uri="{BB962C8B-B14F-4D97-AF65-F5344CB8AC3E}">
        <p14:creationId xmlns:p14="http://schemas.microsoft.com/office/powerpoint/2010/main" val="157928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07505" y="620688"/>
            <a:ext cx="8928991" cy="369332"/>
          </a:xfrm>
          <a:prstGeom prst="rect">
            <a:avLst/>
          </a:prstGeom>
          <a:noFill/>
        </p:spPr>
        <p:txBody>
          <a:bodyPr wrap="square" rtlCol="0">
            <a:spAutoFit/>
          </a:bodyPr>
          <a:lstStyle/>
          <a:p>
            <a:pPr algn="ctr"/>
            <a:r>
              <a:rPr lang="fr-FR" dirty="0">
                <a:solidFill>
                  <a:schemeClr val="bg1"/>
                </a:solidFill>
                <a:latin typeface="Arial" pitchFamily="34" charset="0"/>
                <a:ea typeface="+mj-ea"/>
                <a:cs typeface="+mj-cs"/>
              </a:rPr>
              <a:t>Résidence Le Sisley – 15/29 Avenue André Malraux – 92300 Levallois</a:t>
            </a:r>
          </a:p>
        </p:txBody>
      </p:sp>
      <p:pic>
        <p:nvPicPr>
          <p:cNvPr id="11" name="Picture 2" descr="C:\Users\LLU\Desktop\Le Sisley-Levallois\DSCN06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6087" y="1545434"/>
            <a:ext cx="3188359" cy="42506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7" name="Picture 3" descr="C:\Users\LLU\Desktop\Le Sisley-Levallois\DSCN06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76" y="1545434"/>
            <a:ext cx="4324508" cy="39809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Rectangle 6"/>
          <p:cNvSpPr>
            <a:spLocks noChangeArrowheads="1"/>
          </p:cNvSpPr>
          <p:nvPr/>
        </p:nvSpPr>
        <p:spPr bwMode="auto">
          <a:xfrm>
            <a:off x="251520" y="6193909"/>
            <a:ext cx="4104456" cy="432048"/>
          </a:xfrm>
          <a:prstGeom prst="rect">
            <a:avLst/>
          </a:prstGeom>
          <a:solidFill>
            <a:schemeClr val="bg1"/>
          </a:solidFill>
          <a:ln>
            <a:noFill/>
          </a:ln>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80000"/>
              </a:lnSpc>
              <a:buFontTx/>
              <a:buNone/>
            </a:pPr>
            <a:r>
              <a:rPr lang="fr-FR" altLang="fr-FR" sz="1200" b="1" dirty="0">
                <a:latin typeface="Arial" pitchFamily="34" charset="0"/>
              </a:rPr>
              <a:t>Maître d’ouvrage : MIRABEAU</a:t>
            </a:r>
          </a:p>
          <a:p>
            <a:pPr algn="ctr" eaLnBrk="1" hangingPunct="1">
              <a:lnSpc>
                <a:spcPct val="80000"/>
              </a:lnSpc>
              <a:buFontTx/>
              <a:buNone/>
            </a:pPr>
            <a:r>
              <a:rPr lang="fr-FR" altLang="fr-FR" sz="1200" b="1" dirty="0">
                <a:latin typeface="Arial" pitchFamily="34" charset="0"/>
              </a:rPr>
              <a:t>Maître d’œuvre :  CROUE LANDAZ</a:t>
            </a:r>
          </a:p>
        </p:txBody>
      </p:sp>
      <p:sp>
        <p:nvSpPr>
          <p:cNvPr id="13" name="Rectangle 5"/>
          <p:cNvSpPr txBox="1">
            <a:spLocks noChangeArrowheads="1"/>
          </p:cNvSpPr>
          <p:nvPr/>
        </p:nvSpPr>
        <p:spPr>
          <a:xfrm>
            <a:off x="4531940" y="6193909"/>
            <a:ext cx="4504556" cy="588962"/>
          </a:xfrm>
          <a:prstGeom prst="rect">
            <a:avLst/>
          </a:prstGeom>
          <a:solidFill>
            <a:schemeClr val="bg1"/>
          </a:solidFill>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80000"/>
              </a:lnSpc>
              <a:buFontTx/>
              <a:buNone/>
              <a:defRPr/>
            </a:pPr>
            <a:r>
              <a:rPr lang="fr-FR" sz="1300" b="1" dirty="0"/>
              <a:t>Ravalement de 17 150 m² de façades en pierres agrafées</a:t>
            </a:r>
          </a:p>
          <a:p>
            <a:pPr algn="ctr">
              <a:lnSpc>
                <a:spcPct val="80000"/>
              </a:lnSpc>
              <a:buFontTx/>
              <a:buNone/>
              <a:defRPr/>
            </a:pPr>
            <a:r>
              <a:rPr lang="fr-FR" sz="1300" b="1" dirty="0"/>
              <a:t>Délai d’exécution :  18 mois</a:t>
            </a:r>
          </a:p>
        </p:txBody>
      </p:sp>
    </p:spTree>
    <p:extLst>
      <p:ext uri="{BB962C8B-B14F-4D97-AF65-F5344CB8AC3E}">
        <p14:creationId xmlns:p14="http://schemas.microsoft.com/office/powerpoint/2010/main" val="3693289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5536" y="663079"/>
            <a:ext cx="8748464" cy="369332"/>
          </a:xfrm>
          <a:prstGeom prst="rect">
            <a:avLst/>
          </a:prstGeom>
        </p:spPr>
        <p:txBody>
          <a:bodyPr wrap="square">
            <a:spAutoFit/>
          </a:bodyPr>
          <a:lstStyle/>
          <a:p>
            <a:r>
              <a:rPr lang="fr-FR" dirty="0">
                <a:solidFill>
                  <a:schemeClr val="bg1"/>
                </a:solidFill>
                <a:latin typeface="Arial" pitchFamily="34" charset="0"/>
              </a:rPr>
              <a:t>Résidence Le Sisley – 15/29 Avenue André Malraux – 92300 Levallois</a:t>
            </a:r>
          </a:p>
        </p:txBody>
      </p:sp>
      <p:pic>
        <p:nvPicPr>
          <p:cNvPr id="3074" name="Picture 2" descr="C:\Users\LLU\Desktop\Le Sisley-Levallois\DSCN06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0768"/>
            <a:ext cx="3703240" cy="493709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075" name="Picture 3" descr="C:\Users\LLU\Desktop\Le Sisley-Levallois\DSCN06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2060848"/>
            <a:ext cx="4799458" cy="3600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288572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763710" y="620688"/>
            <a:ext cx="4738798" cy="369332"/>
          </a:xfrm>
          <a:prstGeom prst="rect">
            <a:avLst/>
          </a:prstGeom>
          <a:noFill/>
        </p:spPr>
        <p:txBody>
          <a:bodyPr wrap="none" rtlCol="0">
            <a:spAutoFit/>
          </a:bodyPr>
          <a:lstStyle/>
          <a:p>
            <a:r>
              <a:rPr lang="fr-FR" dirty="0">
                <a:solidFill>
                  <a:schemeClr val="bg1"/>
                </a:solidFill>
                <a:latin typeface="Century Gothic" panose="020B0502020202020204" pitchFamily="34" charset="0"/>
              </a:rPr>
              <a:t>26-40 rue </a:t>
            </a:r>
            <a:r>
              <a:rPr lang="fr-FR" dirty="0" err="1">
                <a:solidFill>
                  <a:schemeClr val="bg1"/>
                </a:solidFill>
                <a:latin typeface="Century Gothic" panose="020B0502020202020204" pitchFamily="34" charset="0"/>
              </a:rPr>
              <a:t>Oradour</a:t>
            </a:r>
            <a:r>
              <a:rPr lang="fr-FR" dirty="0">
                <a:solidFill>
                  <a:schemeClr val="bg1"/>
                </a:solidFill>
                <a:latin typeface="Century Gothic" panose="020B0502020202020204" pitchFamily="34" charset="0"/>
              </a:rPr>
              <a:t> sur Glane 75015 Paris</a:t>
            </a:r>
          </a:p>
        </p:txBody>
      </p:sp>
      <p:sp>
        <p:nvSpPr>
          <p:cNvPr id="9" name="ZoneTexte 8"/>
          <p:cNvSpPr txBox="1"/>
          <p:nvPr/>
        </p:nvSpPr>
        <p:spPr>
          <a:xfrm>
            <a:off x="5580112" y="6165304"/>
            <a:ext cx="3286125" cy="461665"/>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Délai d’exécution :  6 Mois</a:t>
            </a:r>
          </a:p>
          <a:p>
            <a:pPr algn="ctr"/>
            <a:r>
              <a:rPr lang="fr-FR" sz="1200" dirty="0">
                <a:latin typeface="Century Gothic" panose="020B0502020202020204" pitchFamily="34" charset="0"/>
              </a:rPr>
              <a:t>Montant HT du marché : 450 000 €uros</a:t>
            </a:r>
          </a:p>
        </p:txBody>
      </p:sp>
      <p:sp>
        <p:nvSpPr>
          <p:cNvPr id="7" name="ZoneTexte 6"/>
          <p:cNvSpPr txBox="1"/>
          <p:nvPr/>
        </p:nvSpPr>
        <p:spPr>
          <a:xfrm>
            <a:off x="395536" y="6237678"/>
            <a:ext cx="3286125" cy="276999"/>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Maitre d’ouvrage : Foncia IPM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2549" y="1124744"/>
            <a:ext cx="3987643" cy="213571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764" y="3459555"/>
            <a:ext cx="3417768" cy="18304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AutoShape 5" descr="Location Bureaux - 26-40 Rue d'Oradour-sur-Glane, 26-40 Rue d'Oradour-sur- Glane,75015 Paris"/>
          <p:cNvSpPr>
            <a:spLocks noChangeAspect="1" noChangeArrowheads="1"/>
          </p:cNvSpPr>
          <p:nvPr/>
        </p:nvSpPr>
        <p:spPr bwMode="auto">
          <a:xfrm>
            <a:off x="155575" y="-708025"/>
            <a:ext cx="2762250" cy="147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1" name="Picture 7" descr="Bureaux à Louer 26-40 Rue d’Oradour-sur-Glan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84" y="3480783"/>
            <a:ext cx="3480321" cy="186400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ZoneTexte 11"/>
          <p:cNvSpPr txBox="1"/>
          <p:nvPr/>
        </p:nvSpPr>
        <p:spPr>
          <a:xfrm>
            <a:off x="2602632" y="5575924"/>
            <a:ext cx="4104456" cy="461665"/>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Rénovation complète des façades murs rideau et remplacement des habillages aluminium</a:t>
            </a:r>
          </a:p>
        </p:txBody>
      </p:sp>
    </p:spTree>
    <p:extLst>
      <p:ext uri="{BB962C8B-B14F-4D97-AF65-F5344CB8AC3E}">
        <p14:creationId xmlns:p14="http://schemas.microsoft.com/office/powerpoint/2010/main" val="210514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060848"/>
            <a:ext cx="8640960" cy="1615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652120" y="4189899"/>
            <a:ext cx="2756621" cy="33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62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title"/>
          </p:nvPr>
        </p:nvSpPr>
        <p:spPr>
          <a:xfrm>
            <a:off x="709018" y="692696"/>
            <a:ext cx="7886700" cy="360040"/>
          </a:xfrm>
          <a:solidFill>
            <a:schemeClr val="bg2"/>
          </a:solidFill>
          <a:ln>
            <a:solidFill>
              <a:srgbClr val="000000"/>
            </a:solidFill>
          </a:ln>
        </p:spPr>
        <p:txBody>
          <a:bodyPr/>
          <a:lstStyle/>
          <a:p>
            <a:pPr algn="ctr"/>
            <a:r>
              <a:rPr lang="fr-FR" altLang="fr-FR" sz="1800" dirty="0">
                <a:solidFill>
                  <a:schemeClr val="bg1"/>
                </a:solidFill>
                <a:latin typeface="Century Gothic" panose="020B0502020202020204" pitchFamily="34" charset="0"/>
              </a:rPr>
              <a:t>1 avenue </a:t>
            </a:r>
            <a:r>
              <a:rPr lang="fr-FR" altLang="fr-FR" sz="1800" dirty="0" err="1">
                <a:solidFill>
                  <a:schemeClr val="bg1"/>
                </a:solidFill>
                <a:latin typeface="Century Gothic" panose="020B0502020202020204" pitchFamily="34" charset="0"/>
              </a:rPr>
              <a:t>Becquerelle</a:t>
            </a:r>
            <a:r>
              <a:rPr lang="fr-FR" altLang="fr-FR" sz="1800" dirty="0">
                <a:solidFill>
                  <a:schemeClr val="bg1"/>
                </a:solidFill>
                <a:latin typeface="Century Gothic" panose="020B0502020202020204" pitchFamily="34" charset="0"/>
              </a:rPr>
              <a:t>    92600 ASNIERES SUR SEINE</a:t>
            </a:r>
          </a:p>
        </p:txBody>
      </p:sp>
      <p:sp>
        <p:nvSpPr>
          <p:cNvPr id="19459" name="Rectangle 5"/>
          <p:cNvSpPr>
            <a:spLocks noGrp="1" noChangeArrowheads="1"/>
          </p:cNvSpPr>
          <p:nvPr>
            <p:ph idx="1"/>
          </p:nvPr>
        </p:nvSpPr>
        <p:spPr>
          <a:xfrm>
            <a:off x="5181601" y="5949280"/>
            <a:ext cx="2732484" cy="429827"/>
          </a:xfrm>
          <a:solidFill>
            <a:schemeClr val="bg2"/>
          </a:solidFill>
          <a:ln>
            <a:solidFill>
              <a:srgbClr val="000000"/>
            </a:solidFill>
          </a:ln>
        </p:spPr>
        <p:txBody>
          <a:bodyPr>
            <a:normAutofit/>
          </a:bodyPr>
          <a:lstStyle/>
          <a:p>
            <a:pPr algn="ctr" eaLnBrk="1" hangingPunct="1">
              <a:lnSpc>
                <a:spcPct val="80000"/>
              </a:lnSpc>
              <a:buFontTx/>
              <a:buNone/>
            </a:pPr>
            <a:r>
              <a:rPr lang="fr-FR" altLang="fr-FR" sz="1200" dirty="0">
                <a:latin typeface="Century Gothic" panose="020B0502020202020204" pitchFamily="34" charset="0"/>
              </a:rPr>
              <a:t>Délai d’exécution : 9 mois</a:t>
            </a:r>
          </a:p>
          <a:p>
            <a:pPr algn="ctr" eaLnBrk="1" hangingPunct="1">
              <a:lnSpc>
                <a:spcPct val="80000"/>
              </a:lnSpc>
              <a:buFontTx/>
              <a:buNone/>
            </a:pPr>
            <a:endParaRPr lang="fr-FR" altLang="fr-FR" sz="1200" dirty="0">
              <a:latin typeface="Century Gothic" panose="020B0502020202020204" pitchFamily="34" charset="0"/>
            </a:endParaRPr>
          </a:p>
          <a:p>
            <a:pPr algn="ctr" eaLnBrk="1" hangingPunct="1">
              <a:lnSpc>
                <a:spcPct val="80000"/>
              </a:lnSpc>
              <a:buFontTx/>
              <a:buNone/>
            </a:pPr>
            <a:endParaRPr lang="fr-FR" altLang="fr-FR" sz="1300" b="1" dirty="0"/>
          </a:p>
        </p:txBody>
      </p:sp>
      <p:sp>
        <p:nvSpPr>
          <p:cNvPr id="19460" name="Rectangle 6"/>
          <p:cNvSpPr>
            <a:spLocks noChangeArrowheads="1"/>
          </p:cNvSpPr>
          <p:nvPr/>
        </p:nvSpPr>
        <p:spPr bwMode="auto">
          <a:xfrm>
            <a:off x="4545605" y="5003591"/>
            <a:ext cx="3752652" cy="706228"/>
          </a:xfrm>
          <a:prstGeom prst="rect">
            <a:avLst/>
          </a:prstGeom>
          <a:solidFill>
            <a:schemeClr val="bg1"/>
          </a:solidFill>
          <a:ln w="9525">
            <a:solidFill>
              <a:srgbClr val="000000"/>
            </a:solidFill>
            <a:miter lim="800000"/>
            <a:headEnd/>
            <a:tailEnd/>
          </a:ln>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80000"/>
              </a:lnSpc>
              <a:buFontTx/>
              <a:buNone/>
            </a:pPr>
            <a:r>
              <a:rPr lang="fr-FR" altLang="fr-FR" sz="1200" dirty="0">
                <a:latin typeface="Century Gothic" panose="020B0502020202020204" pitchFamily="34" charset="0"/>
              </a:rPr>
              <a:t>Maître d’ouvrage : OGIF – SNR</a:t>
            </a:r>
          </a:p>
          <a:p>
            <a:pPr algn="ctr" eaLnBrk="1" hangingPunct="1">
              <a:lnSpc>
                <a:spcPct val="80000"/>
              </a:lnSpc>
              <a:buFontTx/>
              <a:buNone/>
            </a:pPr>
            <a:endParaRPr lang="fr-FR" altLang="fr-FR" sz="1200" dirty="0">
              <a:latin typeface="Century Gothic" panose="020B0502020202020204" pitchFamily="34" charset="0"/>
            </a:endParaRPr>
          </a:p>
          <a:p>
            <a:pPr algn="ctr" eaLnBrk="1" hangingPunct="1">
              <a:lnSpc>
                <a:spcPct val="80000"/>
              </a:lnSpc>
              <a:buFontTx/>
              <a:buNone/>
            </a:pPr>
            <a:r>
              <a:rPr lang="fr-FR" altLang="fr-FR" sz="1200" dirty="0">
                <a:latin typeface="Century Gothic" panose="020B0502020202020204" pitchFamily="34" charset="0"/>
              </a:rPr>
              <a:t>Maître d’œuvre : Monsieur Bruno BEAUJAN</a:t>
            </a:r>
            <a:br>
              <a:rPr lang="fr-FR" altLang="fr-FR" sz="1200" dirty="0">
                <a:latin typeface="Century Gothic" panose="020B0502020202020204" pitchFamily="34" charset="0"/>
              </a:rPr>
            </a:br>
            <a:br>
              <a:rPr lang="fr-FR" altLang="fr-FR" sz="1200" b="1" dirty="0">
                <a:latin typeface="Arial" pitchFamily="34" charset="0"/>
              </a:rPr>
            </a:br>
            <a:endParaRPr lang="fr-FR" altLang="fr-FR" sz="1200" b="1" dirty="0">
              <a:latin typeface="Arial" pitchFamily="34" charset="0"/>
            </a:endParaRPr>
          </a:p>
        </p:txBody>
      </p:sp>
      <p:pic>
        <p:nvPicPr>
          <p:cNvPr id="1946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995" y="1410232"/>
            <a:ext cx="3392090" cy="339209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463"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018" y="1410232"/>
            <a:ext cx="2794397" cy="49688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54765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1030775"/>
          </a:xfrm>
        </p:spPr>
        <p:txBody>
          <a:bodyPr>
            <a:normAutofit/>
          </a:bodyPr>
          <a:lstStyle/>
          <a:p>
            <a:endParaRPr lang="fr-FR" sz="1600" dirty="0"/>
          </a:p>
        </p:txBody>
      </p:sp>
      <p:sp>
        <p:nvSpPr>
          <p:cNvPr id="66563" name="Rectangle 5"/>
          <p:cNvSpPr>
            <a:spLocks noGrp="1" noChangeArrowheads="1"/>
          </p:cNvSpPr>
          <p:nvPr>
            <p:ph idx="1"/>
          </p:nvPr>
        </p:nvSpPr>
        <p:spPr>
          <a:xfrm>
            <a:off x="1295380" y="5517232"/>
            <a:ext cx="3000375" cy="717847"/>
          </a:xfrm>
          <a:solidFill>
            <a:schemeClr val="bg2"/>
          </a:solidFill>
          <a:ln>
            <a:solidFill>
              <a:schemeClr val="tx1"/>
            </a:solidFill>
          </a:ln>
        </p:spPr>
        <p:txBody>
          <a:bodyPr rtlCol="0">
            <a:noAutofit/>
          </a:bodyPr>
          <a:lstStyle/>
          <a:p>
            <a:pPr algn="ctr">
              <a:lnSpc>
                <a:spcPct val="80000"/>
              </a:lnSpc>
              <a:buNone/>
              <a:defRPr/>
            </a:pPr>
            <a:r>
              <a:rPr lang="fr-FR" sz="1050" dirty="0">
                <a:latin typeface="Century Gothic" panose="020B0502020202020204" pitchFamily="34" charset="0"/>
              </a:rPr>
              <a:t>Délai d’exécution :  12 mois</a:t>
            </a:r>
          </a:p>
        </p:txBody>
      </p:sp>
      <p:pic>
        <p:nvPicPr>
          <p:cNvPr id="29701"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08050" y="1541579"/>
            <a:ext cx="3775037" cy="372764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9702"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512450" y="1536723"/>
            <a:ext cx="2450114" cy="362047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tangle 4"/>
          <p:cNvSpPr txBox="1">
            <a:spLocks noChangeArrowheads="1"/>
          </p:cNvSpPr>
          <p:nvPr/>
        </p:nvSpPr>
        <p:spPr>
          <a:xfrm>
            <a:off x="628650" y="365126"/>
            <a:ext cx="7886700" cy="106574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1800" dirty="0">
                <a:solidFill>
                  <a:schemeClr val="bg1"/>
                </a:solidFill>
                <a:latin typeface="Century Gothic" panose="020B0502020202020204" pitchFamily="34" charset="0"/>
              </a:rPr>
              <a:t>10 Rue de Villiers   92300 Levallois Perret</a:t>
            </a:r>
            <a:endParaRPr lang="fr-FR" altLang="fr-FR" sz="1400" dirty="0">
              <a:solidFill>
                <a:schemeClr val="bg1"/>
              </a:solidFill>
              <a:latin typeface="Century Gothic" panose="020B0502020202020204" pitchFamily="34" charset="0"/>
            </a:endParaRPr>
          </a:p>
        </p:txBody>
      </p:sp>
      <p:sp>
        <p:nvSpPr>
          <p:cNvPr id="3" name="Rectangle 2"/>
          <p:cNvSpPr/>
          <p:nvPr/>
        </p:nvSpPr>
        <p:spPr>
          <a:xfrm>
            <a:off x="4518457" y="5355379"/>
            <a:ext cx="4572000" cy="1397306"/>
          </a:xfrm>
          <a:prstGeom prst="rect">
            <a:avLst/>
          </a:prstGeom>
        </p:spPr>
        <p:txBody>
          <a:bodyPr>
            <a:spAutoFit/>
          </a:bodyPr>
          <a:lstStyle/>
          <a:p>
            <a:pPr algn="ctr">
              <a:lnSpc>
                <a:spcPct val="80000"/>
              </a:lnSpc>
            </a:pPr>
            <a:r>
              <a:rPr lang="fr-FR" altLang="fr-FR" sz="1100" dirty="0">
                <a:solidFill>
                  <a:srgbClr val="000000"/>
                </a:solidFill>
                <a:latin typeface="Century Gothic" panose="020B0502020202020204" pitchFamily="34" charset="0"/>
              </a:rPr>
              <a:t>1 107 m2 d’Isolation Thermique de 14 cm d’épaisseur</a:t>
            </a:r>
          </a:p>
          <a:p>
            <a:pPr algn="ctr">
              <a:lnSpc>
                <a:spcPct val="80000"/>
              </a:lnSpc>
            </a:pPr>
            <a:endParaRPr lang="fr-FR" altLang="fr-FR" sz="1100" dirty="0">
              <a:solidFill>
                <a:srgbClr val="000000"/>
              </a:solidFill>
              <a:latin typeface="Century Gothic" panose="020B0502020202020204" pitchFamily="34" charset="0"/>
            </a:endParaRPr>
          </a:p>
          <a:p>
            <a:pPr algn="ctr">
              <a:lnSpc>
                <a:spcPct val="80000"/>
              </a:lnSpc>
            </a:pPr>
            <a:r>
              <a:rPr lang="fr-FR" altLang="fr-FR" sz="1100" dirty="0">
                <a:solidFill>
                  <a:srgbClr val="000000"/>
                </a:solidFill>
                <a:latin typeface="Century Gothic" panose="020B0502020202020204" pitchFamily="34" charset="0"/>
              </a:rPr>
              <a:t>Enduit de finition à la chaux</a:t>
            </a:r>
          </a:p>
          <a:p>
            <a:pPr algn="ctr">
              <a:lnSpc>
                <a:spcPct val="80000"/>
              </a:lnSpc>
            </a:pPr>
            <a:endParaRPr lang="fr-FR" altLang="fr-FR" sz="1100" dirty="0">
              <a:solidFill>
                <a:srgbClr val="000000"/>
              </a:solidFill>
              <a:latin typeface="Century Gothic" panose="020B0502020202020204" pitchFamily="34" charset="0"/>
            </a:endParaRPr>
          </a:p>
          <a:p>
            <a:pPr algn="ctr">
              <a:lnSpc>
                <a:spcPct val="80000"/>
              </a:lnSpc>
            </a:pPr>
            <a:r>
              <a:rPr lang="fr-FR" altLang="fr-FR" sz="1100" dirty="0">
                <a:solidFill>
                  <a:srgbClr val="000000"/>
                </a:solidFill>
                <a:latin typeface="Century Gothic" panose="020B0502020202020204" pitchFamily="34" charset="0"/>
              </a:rPr>
              <a:t>Pose de 2 173 m2 de pierres agrafées Type </a:t>
            </a:r>
            <a:r>
              <a:rPr lang="fr-FR" altLang="fr-FR" sz="1100" dirty="0" err="1">
                <a:solidFill>
                  <a:srgbClr val="000000"/>
                </a:solidFill>
                <a:latin typeface="Century Gothic" panose="020B0502020202020204" pitchFamily="34" charset="0"/>
              </a:rPr>
              <a:t>Pedra</a:t>
            </a:r>
            <a:r>
              <a:rPr lang="fr-FR" altLang="fr-FR" sz="1100" dirty="0">
                <a:solidFill>
                  <a:srgbClr val="000000"/>
                </a:solidFill>
                <a:latin typeface="Century Gothic" panose="020B0502020202020204" pitchFamily="34" charset="0"/>
              </a:rPr>
              <a:t> Rosa compris isolant laine de roche de 12 cm2 sur anciens support béton. </a:t>
            </a:r>
          </a:p>
          <a:p>
            <a:pPr algn="ctr">
              <a:lnSpc>
                <a:spcPct val="80000"/>
              </a:lnSpc>
            </a:pPr>
            <a:endParaRPr lang="fr-FR" altLang="fr-FR" sz="1100" dirty="0">
              <a:solidFill>
                <a:srgbClr val="000000"/>
              </a:solidFill>
              <a:latin typeface="Century Gothic" panose="020B0502020202020204" pitchFamily="34" charset="0"/>
            </a:endParaRPr>
          </a:p>
          <a:p>
            <a:pPr algn="ctr">
              <a:lnSpc>
                <a:spcPct val="80000"/>
              </a:lnSpc>
            </a:pPr>
            <a:r>
              <a:rPr lang="fr-FR" altLang="fr-FR" sz="1100" dirty="0">
                <a:solidFill>
                  <a:srgbClr val="000000"/>
                </a:solidFill>
                <a:latin typeface="Century Gothic" panose="020B0502020202020204" pitchFamily="34" charset="0"/>
              </a:rPr>
              <a:t>Changement Garde-corps</a:t>
            </a:r>
            <a:br>
              <a:rPr lang="fr-FR" altLang="fr-FR" b="1" dirty="0">
                <a:solidFill>
                  <a:srgbClr val="000000"/>
                </a:solidFill>
                <a:latin typeface="Arial" pitchFamily="34" charset="0"/>
              </a:rPr>
            </a:br>
            <a:endParaRPr lang="fr-FR" altLang="fr-FR" b="1" dirty="0">
              <a:solidFill>
                <a:srgbClr val="000000"/>
              </a:solidFill>
              <a:latin typeface="Arial" pitchFamily="34" charset="0"/>
            </a:endParaRPr>
          </a:p>
        </p:txBody>
      </p:sp>
    </p:spTree>
    <p:extLst>
      <p:ext uri="{BB962C8B-B14F-4D97-AF65-F5344CB8AC3E}">
        <p14:creationId xmlns:p14="http://schemas.microsoft.com/office/powerpoint/2010/main" val="590482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title"/>
          </p:nvPr>
        </p:nvSpPr>
        <p:spPr>
          <a:xfrm>
            <a:off x="628650" y="365126"/>
            <a:ext cx="7886700" cy="1043485"/>
          </a:xfrm>
          <a:solidFill>
            <a:schemeClr val="bg2"/>
          </a:solidFill>
        </p:spPr>
        <p:txBody>
          <a:bodyPr/>
          <a:lstStyle/>
          <a:p>
            <a:pPr algn="ctr" eaLnBrk="1" hangingPunct="1"/>
            <a:br>
              <a:rPr lang="fr-FR" altLang="fr-FR" sz="1800" dirty="0">
                <a:solidFill>
                  <a:srgbClr val="000000"/>
                </a:solidFill>
                <a:latin typeface="Century Gothic" panose="020B0502020202020204" pitchFamily="34" charset="0"/>
              </a:rPr>
            </a:br>
            <a:r>
              <a:rPr lang="fr-FR" altLang="fr-FR" sz="1800" dirty="0">
                <a:solidFill>
                  <a:schemeClr val="bg1"/>
                </a:solidFill>
                <a:latin typeface="Century Gothic" panose="020B0502020202020204" pitchFamily="34" charset="0"/>
              </a:rPr>
              <a:t>258 Avenue Georges Clémenceau   92000 Nanterre</a:t>
            </a:r>
            <a:br>
              <a:rPr lang="fr-FR" altLang="fr-FR" sz="2000" b="1" dirty="0">
                <a:solidFill>
                  <a:schemeClr val="bg1"/>
                </a:solidFill>
                <a:latin typeface="Arial" pitchFamily="34" charset="0"/>
              </a:rPr>
            </a:br>
            <a:endParaRPr lang="fr-FR" altLang="fr-FR" sz="1600" b="1" dirty="0">
              <a:solidFill>
                <a:schemeClr val="bg1"/>
              </a:solidFill>
              <a:latin typeface="Arial" pitchFamily="34" charset="0"/>
            </a:endParaRPr>
          </a:p>
        </p:txBody>
      </p:sp>
      <p:sp>
        <p:nvSpPr>
          <p:cNvPr id="9" name="Rectangle 5"/>
          <p:cNvSpPr txBox="1">
            <a:spLocks noChangeArrowheads="1"/>
          </p:cNvSpPr>
          <p:nvPr/>
        </p:nvSpPr>
        <p:spPr>
          <a:xfrm>
            <a:off x="903427" y="5553347"/>
            <a:ext cx="3312271" cy="699689"/>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buFont typeface="Arial" panose="020B0604020202020204" pitchFamily="34" charset="0"/>
              <a:buNone/>
              <a:defRPr/>
            </a:pPr>
            <a:r>
              <a:rPr lang="fr-FR" sz="1300" dirty="0">
                <a:latin typeface="Century Gothic" panose="020B0502020202020204" pitchFamily="34" charset="0"/>
              </a:rPr>
              <a:t>Délai d’exécution :  7 mois</a:t>
            </a:r>
          </a:p>
          <a:p>
            <a:pPr algn="ctr">
              <a:lnSpc>
                <a:spcPct val="80000"/>
              </a:lnSpc>
              <a:buFont typeface="Arial" panose="020B0604020202020204" pitchFamily="34" charset="0"/>
              <a:buNone/>
              <a:defRPr/>
            </a:pPr>
            <a:endParaRPr lang="fr-FR" sz="1300" dirty="0">
              <a:latin typeface="Century Gothic" panose="020B0502020202020204" pitchFamily="34" charset="0"/>
            </a:endParaRPr>
          </a:p>
        </p:txBody>
      </p:sp>
      <p:pic>
        <p:nvPicPr>
          <p:cNvPr id="10"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8650" y="1535219"/>
            <a:ext cx="3758996" cy="37589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41606" y="1535219"/>
            <a:ext cx="3754694" cy="37634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Rectangle 1"/>
          <p:cNvSpPr/>
          <p:nvPr/>
        </p:nvSpPr>
        <p:spPr>
          <a:xfrm>
            <a:off x="4398728" y="5487692"/>
            <a:ext cx="4572000" cy="830997"/>
          </a:xfrm>
          <a:prstGeom prst="rect">
            <a:avLst/>
          </a:prstGeom>
        </p:spPr>
        <p:txBody>
          <a:bodyPr>
            <a:spAutoFit/>
          </a:bodyPr>
          <a:lstStyle/>
          <a:p>
            <a:pPr algn="ctr">
              <a:lnSpc>
                <a:spcPct val="80000"/>
              </a:lnSpc>
            </a:pPr>
            <a:r>
              <a:rPr lang="fr-FR" altLang="fr-FR" sz="1200" dirty="0">
                <a:solidFill>
                  <a:srgbClr val="000000"/>
                </a:solidFill>
                <a:latin typeface="Century Gothic" panose="020B0502020202020204" pitchFamily="34" charset="0"/>
              </a:rPr>
              <a:t>1 450 m2 d’Isolation thermique de 14 cm</a:t>
            </a:r>
          </a:p>
          <a:p>
            <a:pPr algn="ctr">
              <a:lnSpc>
                <a:spcPct val="80000"/>
              </a:lnSpc>
            </a:pPr>
            <a:endParaRPr lang="fr-FR" altLang="fr-FR" sz="1200" dirty="0">
              <a:solidFill>
                <a:srgbClr val="000000"/>
              </a:solidFill>
              <a:latin typeface="Century Gothic" panose="020B0502020202020204" pitchFamily="34" charset="0"/>
            </a:endParaRPr>
          </a:p>
          <a:p>
            <a:pPr algn="ctr">
              <a:lnSpc>
                <a:spcPct val="80000"/>
              </a:lnSpc>
            </a:pPr>
            <a:r>
              <a:rPr lang="fr-FR" altLang="fr-FR" sz="1200" dirty="0">
                <a:solidFill>
                  <a:srgbClr val="000000"/>
                </a:solidFill>
                <a:latin typeface="Century Gothic" panose="020B0502020202020204" pitchFamily="34" charset="0"/>
              </a:rPr>
              <a:t>Réalisation d’un enduit mince sur isolant finition talochée et grain de marbre</a:t>
            </a:r>
          </a:p>
          <a:p>
            <a:pPr algn="ctr">
              <a:lnSpc>
                <a:spcPct val="80000"/>
              </a:lnSpc>
            </a:pPr>
            <a:endParaRPr lang="fr-FR" altLang="fr-FR" sz="1200" dirty="0">
              <a:solidFill>
                <a:srgbClr val="000000"/>
              </a:solidFill>
              <a:latin typeface="Arial" pitchFamily="34" charset="0"/>
            </a:endParaRPr>
          </a:p>
        </p:txBody>
      </p:sp>
    </p:spTree>
    <p:extLst>
      <p:ext uri="{BB962C8B-B14F-4D97-AF65-F5344CB8AC3E}">
        <p14:creationId xmlns:p14="http://schemas.microsoft.com/office/powerpoint/2010/main" val="317575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6018213"/>
            <a:ext cx="3462337"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8" descr="Résultat d’images pour 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6018213"/>
            <a:ext cx="4667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6018213"/>
            <a:ext cx="1185862"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19574" y="1340768"/>
            <a:ext cx="8485015" cy="5970865"/>
          </a:xfrm>
          <a:prstGeom prst="rect">
            <a:avLst/>
          </a:prstGeom>
          <a:noFill/>
        </p:spPr>
        <p:txBody>
          <a:bodyPr wrap="none" rtlCol="0">
            <a:spAutoFit/>
          </a:bodyPr>
          <a:lstStyle/>
          <a:p>
            <a:pPr marL="342900" indent="-342900">
              <a:buAutoNum type="arabicPlain" startAt="1920"/>
            </a:pPr>
            <a:r>
              <a:rPr lang="fr-FR" sz="1400" dirty="0">
                <a:latin typeface="Century Gothic" panose="020B0502020202020204" pitchFamily="34" charset="0"/>
              </a:rPr>
              <a:t> 	</a:t>
            </a:r>
            <a:r>
              <a:rPr lang="fr-FR" sz="1300" dirty="0">
                <a:latin typeface="Century Gothic" panose="020B0502020202020204" pitchFamily="34" charset="0"/>
              </a:rPr>
              <a:t>Entreprise COULON vend des pigments de couleur </a:t>
            </a:r>
          </a:p>
          <a:p>
            <a:endParaRPr lang="fr-FR" sz="1300" dirty="0">
              <a:latin typeface="Century Gothic" panose="020B0502020202020204" pitchFamily="34" charset="0"/>
            </a:endParaRPr>
          </a:p>
          <a:p>
            <a:r>
              <a:rPr lang="fr-FR" sz="1300" dirty="0">
                <a:latin typeface="Century Gothic" panose="020B0502020202020204" pitchFamily="34" charset="0"/>
              </a:rPr>
              <a:t>1945 	COULON SA devient une Entreprise de peinture</a:t>
            </a:r>
          </a:p>
          <a:p>
            <a:endParaRPr lang="fr-FR" sz="1300" dirty="0">
              <a:latin typeface="Century Gothic" panose="020B0502020202020204" pitchFamily="34" charset="0"/>
            </a:endParaRPr>
          </a:p>
          <a:p>
            <a:pPr marL="342900" indent="-342900">
              <a:buAutoNum type="arabicPlain" startAt="1965"/>
            </a:pPr>
            <a:r>
              <a:rPr lang="fr-FR" sz="1300" dirty="0">
                <a:latin typeface="Century Gothic" panose="020B0502020202020204" pitchFamily="34" charset="0"/>
              </a:rPr>
              <a:t> 	COULON SA se développe dans le traitement de tous types de façades </a:t>
            </a:r>
          </a:p>
          <a:p>
            <a:pPr marL="342900" indent="-342900">
              <a:buAutoNum type="arabicPlain" startAt="1965"/>
            </a:pPr>
            <a:endParaRPr lang="fr-FR" sz="1300" dirty="0">
              <a:latin typeface="Century Gothic" panose="020B0502020202020204" pitchFamily="34" charset="0"/>
            </a:endParaRPr>
          </a:p>
          <a:p>
            <a:r>
              <a:rPr lang="fr-FR" sz="1300" dirty="0">
                <a:latin typeface="Century Gothic" panose="020B0502020202020204" pitchFamily="34" charset="0"/>
              </a:rPr>
              <a:t>1975 	COULON SA crée son Département Isolation Bardage pour répondre aux besoins </a:t>
            </a:r>
          </a:p>
          <a:p>
            <a:r>
              <a:rPr lang="fr-FR" sz="1300" dirty="0">
                <a:latin typeface="Century Gothic" panose="020B0502020202020204" pitchFamily="34" charset="0"/>
              </a:rPr>
              <a:t>          	d’économies d’énergie liés au 1</a:t>
            </a:r>
            <a:r>
              <a:rPr lang="fr-FR" sz="1300" baseline="30000" dirty="0">
                <a:latin typeface="Century Gothic" panose="020B0502020202020204" pitchFamily="34" charset="0"/>
              </a:rPr>
              <a:t>er</a:t>
            </a:r>
            <a:r>
              <a:rPr lang="fr-FR" sz="1300" dirty="0">
                <a:latin typeface="Century Gothic" panose="020B0502020202020204" pitchFamily="34" charset="0"/>
              </a:rPr>
              <a:t> choc pétrolier</a:t>
            </a:r>
          </a:p>
          <a:p>
            <a:r>
              <a:rPr lang="fr-FR" sz="1300" dirty="0">
                <a:latin typeface="Century Gothic" panose="020B0502020202020204" pitchFamily="34" charset="0"/>
              </a:rPr>
              <a:t>          </a:t>
            </a:r>
          </a:p>
          <a:p>
            <a:r>
              <a:rPr lang="fr-FR" sz="1300" dirty="0">
                <a:latin typeface="Century Gothic" panose="020B0502020202020204" pitchFamily="34" charset="0"/>
              </a:rPr>
              <a:t>1990 	COULON SA intervient principalement sur le marché de la copropriété ( 80 %)</a:t>
            </a:r>
          </a:p>
          <a:p>
            <a:endParaRPr lang="fr-FR" sz="1300" dirty="0">
              <a:latin typeface="Century Gothic" panose="020B0502020202020204" pitchFamily="34" charset="0"/>
            </a:endParaRPr>
          </a:p>
          <a:p>
            <a:r>
              <a:rPr lang="fr-FR" sz="1300" dirty="0">
                <a:latin typeface="Century Gothic" panose="020B0502020202020204" pitchFamily="34" charset="0"/>
              </a:rPr>
              <a:t>2000 	COULON SA développe son savoir-faire auprès des bailleurs sociaux et institutionnels.</a:t>
            </a:r>
          </a:p>
          <a:p>
            <a:endParaRPr lang="fr-FR" sz="1300" dirty="0">
              <a:latin typeface="Century Gothic" panose="020B0502020202020204" pitchFamily="34" charset="0"/>
            </a:endParaRPr>
          </a:p>
          <a:p>
            <a:r>
              <a:rPr lang="fr-FR" sz="1300" dirty="0">
                <a:latin typeface="Century Gothic" panose="020B0502020202020204" pitchFamily="34" charset="0"/>
              </a:rPr>
              <a:t>2013 	COULON SA ouvre son Département  Etanchéité.</a:t>
            </a:r>
          </a:p>
          <a:p>
            <a:endParaRPr lang="fr-FR" sz="1300" dirty="0">
              <a:latin typeface="Century Gothic" panose="020B0502020202020204" pitchFamily="34" charset="0"/>
            </a:endParaRPr>
          </a:p>
          <a:p>
            <a:r>
              <a:rPr lang="fr-FR" sz="1300" dirty="0">
                <a:latin typeface="Century Gothic" panose="020B0502020202020204" pitchFamily="34" charset="0"/>
              </a:rPr>
              <a:t>2015 	COULON SA lance sa 1</a:t>
            </a:r>
            <a:r>
              <a:rPr lang="fr-FR" sz="1300" baseline="30000" dirty="0">
                <a:latin typeface="Century Gothic" panose="020B0502020202020204" pitchFamily="34" charset="0"/>
              </a:rPr>
              <a:t>er</a:t>
            </a:r>
            <a:r>
              <a:rPr lang="fr-FR" sz="1300" dirty="0">
                <a:latin typeface="Century Gothic" panose="020B0502020202020204" pitchFamily="34" charset="0"/>
              </a:rPr>
              <a:t> filiale  </a:t>
            </a:r>
            <a:r>
              <a:rPr lang="fr-FR" sz="1300" b="1" dirty="0">
                <a:solidFill>
                  <a:srgbClr val="002060"/>
                </a:solidFill>
                <a:latin typeface="Century Gothic" panose="020B0502020202020204" pitchFamily="34" charset="0"/>
              </a:rPr>
              <a:t>AIRPUR Ventilation</a:t>
            </a:r>
            <a:r>
              <a:rPr lang="fr-FR" sz="1300" dirty="0">
                <a:latin typeface="Century Gothic" panose="020B0502020202020204" pitchFamily="34" charset="0"/>
              </a:rPr>
              <a:t>  </a:t>
            </a:r>
          </a:p>
          <a:p>
            <a:endParaRPr lang="fr-FR" sz="1300" dirty="0">
              <a:latin typeface="Century Gothic" panose="020B0502020202020204" pitchFamily="34" charset="0"/>
            </a:endParaRPr>
          </a:p>
          <a:p>
            <a:r>
              <a:rPr lang="fr-FR" sz="1300" dirty="0">
                <a:latin typeface="Century Gothic" panose="020B0502020202020204" pitchFamily="34" charset="0"/>
              </a:rPr>
              <a:t>2017 	COULON  SA crée sa filiale </a:t>
            </a:r>
            <a:r>
              <a:rPr lang="fr-FR" sz="1300" b="1" dirty="0">
                <a:solidFill>
                  <a:schemeClr val="accent6">
                    <a:lumMod val="75000"/>
                  </a:schemeClr>
                </a:solidFill>
                <a:latin typeface="Century Gothic" panose="020B0502020202020204" pitchFamily="34" charset="0"/>
              </a:rPr>
              <a:t>WINDOTECH </a:t>
            </a:r>
            <a:r>
              <a:rPr lang="fr-FR" sz="1300" dirty="0">
                <a:latin typeface="Century Gothic" panose="020B0502020202020204" pitchFamily="34" charset="0"/>
              </a:rPr>
              <a:t>, menuiseries extérieures et la cellule Grands Projets </a:t>
            </a:r>
          </a:p>
          <a:p>
            <a:r>
              <a:rPr lang="fr-FR" sz="1300" dirty="0">
                <a:latin typeface="Century Gothic" panose="020B0502020202020204" pitchFamily="34" charset="0"/>
              </a:rPr>
              <a:t>	Energétiques.</a:t>
            </a:r>
          </a:p>
          <a:p>
            <a:endParaRPr lang="fr-FR" sz="1300" dirty="0">
              <a:latin typeface="Century Gothic" panose="020B0502020202020204" pitchFamily="34" charset="0"/>
            </a:endParaRPr>
          </a:p>
          <a:p>
            <a:r>
              <a:rPr lang="fr-FR" sz="1300" dirty="0">
                <a:latin typeface="Century Gothic" panose="020B0502020202020204" pitchFamily="34" charset="0"/>
              </a:rPr>
              <a:t>2019	Obtention de la certification ISO 9001 </a:t>
            </a:r>
          </a:p>
          <a:p>
            <a:endParaRPr lang="fr-FR" dirty="0">
              <a:latin typeface="Century Gothic" panose="020B0502020202020204" pitchFamily="34" charset="0"/>
            </a:endParaRPr>
          </a:p>
          <a:p>
            <a:endParaRPr lang="fr-FR" dirty="0">
              <a:latin typeface="Century Gothic" panose="020B0502020202020204" pitchFamily="34" charset="0"/>
            </a:endParaRPr>
          </a:p>
          <a:p>
            <a:endParaRPr lang="fr-FR" dirty="0">
              <a:latin typeface="Century Gothic" panose="020B0502020202020204" pitchFamily="34" charset="0"/>
            </a:endParaRPr>
          </a:p>
          <a:p>
            <a:endParaRPr lang="fr-FR" dirty="0">
              <a:latin typeface="Century Gothic" panose="020B0502020202020204" pitchFamily="34" charset="0"/>
            </a:endParaRPr>
          </a:p>
          <a:p>
            <a:endParaRPr lang="fr-FR" dirty="0">
              <a:latin typeface="Century Gothic" panose="020B0502020202020204" pitchFamily="34" charset="0"/>
            </a:endParaRPr>
          </a:p>
          <a:p>
            <a:r>
              <a:rPr lang="fr-FR" dirty="0">
                <a:latin typeface="Century Gothic" panose="020B0502020202020204" pitchFamily="34" charset="0"/>
              </a:rPr>
              <a:t>          </a:t>
            </a:r>
          </a:p>
        </p:txBody>
      </p:sp>
      <p:sp>
        <p:nvSpPr>
          <p:cNvPr id="4" name="ZoneTexte 3"/>
          <p:cNvSpPr txBox="1"/>
          <p:nvPr/>
        </p:nvSpPr>
        <p:spPr>
          <a:xfrm>
            <a:off x="368984" y="620688"/>
            <a:ext cx="1815112" cy="369332"/>
          </a:xfrm>
          <a:prstGeom prst="rect">
            <a:avLst/>
          </a:prstGeom>
          <a:noFill/>
        </p:spPr>
        <p:txBody>
          <a:bodyPr wrap="none" rtlCol="0">
            <a:spAutoFit/>
          </a:bodyPr>
          <a:lstStyle/>
          <a:p>
            <a:r>
              <a:rPr lang="fr-FR" dirty="0">
                <a:solidFill>
                  <a:schemeClr val="bg1"/>
                </a:solidFill>
              </a:rPr>
              <a:t>Principales dates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2080" y="5085184"/>
            <a:ext cx="1494095" cy="715031"/>
          </a:xfrm>
          <a:prstGeom prst="rect">
            <a:avLst/>
          </a:prstGeom>
        </p:spPr>
      </p:pic>
      <p:pic>
        <p:nvPicPr>
          <p:cNvPr id="8" name="Image 2" descr="MM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5166323"/>
            <a:ext cx="1521422" cy="152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894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6"/>
          <p:cNvSpPr>
            <a:spLocks noChangeArrowheads="1"/>
          </p:cNvSpPr>
          <p:nvPr/>
        </p:nvSpPr>
        <p:spPr bwMode="auto">
          <a:xfrm>
            <a:off x="4753742" y="5477311"/>
            <a:ext cx="2893197" cy="1015513"/>
          </a:xfrm>
          <a:prstGeom prst="rect">
            <a:avLst/>
          </a:prstGeom>
          <a:noFill/>
          <a:ln w="9525">
            <a:noFill/>
            <a:miter lim="800000"/>
            <a:headEnd/>
            <a:tailEnd/>
          </a:ln>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80000"/>
              </a:lnSpc>
              <a:buFontTx/>
              <a:buNone/>
            </a:pPr>
            <a:r>
              <a:rPr lang="fr-FR" altLang="fr-FR" sz="1200" dirty="0">
                <a:latin typeface="Century Gothic" panose="020B0502020202020204" pitchFamily="34" charset="0"/>
              </a:rPr>
              <a:t>Délai d’exécution : 12 mois</a:t>
            </a:r>
          </a:p>
          <a:p>
            <a:pPr algn="ctr" eaLnBrk="1" hangingPunct="1">
              <a:lnSpc>
                <a:spcPct val="80000"/>
              </a:lnSpc>
              <a:buFontTx/>
              <a:buNone/>
            </a:pPr>
            <a:endParaRPr lang="fr-FR" altLang="fr-FR" sz="1200" dirty="0">
              <a:latin typeface="Century Gothic" panose="020B0502020202020204" pitchFamily="34" charset="0"/>
            </a:endParaRPr>
          </a:p>
          <a:p>
            <a:pPr algn="ctr" eaLnBrk="1" hangingPunct="1">
              <a:lnSpc>
                <a:spcPct val="80000"/>
              </a:lnSpc>
              <a:buFontTx/>
              <a:buNone/>
            </a:pPr>
            <a:endParaRPr lang="fr-FR" altLang="fr-FR" sz="1200" dirty="0">
              <a:latin typeface="Century Gothic" panose="020B0502020202020204" pitchFamily="34" charset="0"/>
            </a:endParaRPr>
          </a:p>
        </p:txBody>
      </p:sp>
      <p:sp>
        <p:nvSpPr>
          <p:cNvPr id="6" name="Rectangle 4"/>
          <p:cNvSpPr>
            <a:spLocks noGrp="1" noChangeArrowheads="1"/>
          </p:cNvSpPr>
          <p:nvPr>
            <p:ph type="title"/>
          </p:nvPr>
        </p:nvSpPr>
        <p:spPr>
          <a:xfrm>
            <a:off x="628650" y="365126"/>
            <a:ext cx="7886700" cy="1043485"/>
          </a:xfrm>
          <a:solidFill>
            <a:schemeClr val="bg2"/>
          </a:solidFill>
          <a:ln>
            <a:solidFill>
              <a:srgbClr val="000000"/>
            </a:solidFill>
          </a:ln>
        </p:spPr>
        <p:txBody>
          <a:bodyPr/>
          <a:lstStyle/>
          <a:p>
            <a:pPr algn="ctr" eaLnBrk="1" hangingPunct="1"/>
            <a:br>
              <a:rPr lang="fr-FR" altLang="fr-FR" sz="2000" b="1" dirty="0">
                <a:solidFill>
                  <a:schemeClr val="bg1"/>
                </a:solidFill>
                <a:latin typeface="Arial" pitchFamily="34" charset="0"/>
              </a:rPr>
            </a:br>
            <a:r>
              <a:rPr lang="fr-FR" altLang="fr-FR" sz="1800" dirty="0">
                <a:solidFill>
                  <a:schemeClr val="bg1"/>
                </a:solidFill>
                <a:latin typeface="Century Gothic" panose="020B0502020202020204" pitchFamily="34" charset="0"/>
              </a:rPr>
              <a:t>5 Passage du Guesclin    75012 PARIS </a:t>
            </a:r>
            <a:endParaRPr lang="fr-FR" altLang="fr-FR" sz="1400" dirty="0">
              <a:solidFill>
                <a:schemeClr val="bg1"/>
              </a:solidFill>
              <a:latin typeface="Century Gothic" panose="020B0502020202020204" pitchFamily="34" charset="0"/>
            </a:endParaRPr>
          </a:p>
        </p:txBody>
      </p:sp>
      <p:sp>
        <p:nvSpPr>
          <p:cNvPr id="7" name="Rectangle 6"/>
          <p:cNvSpPr>
            <a:spLocks noChangeArrowheads="1"/>
          </p:cNvSpPr>
          <p:nvPr/>
        </p:nvSpPr>
        <p:spPr bwMode="auto">
          <a:xfrm>
            <a:off x="628650" y="5477310"/>
            <a:ext cx="3160015" cy="1036172"/>
          </a:xfrm>
          <a:prstGeom prst="rect">
            <a:avLst/>
          </a:prstGeom>
          <a:solidFill>
            <a:schemeClr val="bg1"/>
          </a:solidFill>
          <a:ln w="9525">
            <a:solidFill>
              <a:srgbClr val="000000"/>
            </a:solidFill>
            <a:miter lim="800000"/>
            <a:headEnd/>
            <a:tailEnd/>
          </a:ln>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80000"/>
              </a:lnSpc>
              <a:buFontTx/>
              <a:buNone/>
            </a:pPr>
            <a:endParaRPr lang="fr-FR" altLang="fr-FR" sz="1200" b="1" dirty="0">
              <a:latin typeface="Arial" pitchFamily="34" charset="0"/>
            </a:endParaRPr>
          </a:p>
          <a:p>
            <a:pPr algn="ctr" eaLnBrk="1" hangingPunct="1">
              <a:lnSpc>
                <a:spcPct val="80000"/>
              </a:lnSpc>
              <a:buNone/>
            </a:pPr>
            <a:r>
              <a:rPr lang="fr-FR" altLang="fr-FR" sz="1200" dirty="0">
                <a:latin typeface="Century Gothic" panose="020B0502020202020204" pitchFamily="34" charset="0"/>
              </a:rPr>
              <a:t>Travaux de Bardage, ITE</a:t>
            </a:r>
          </a:p>
          <a:p>
            <a:pPr algn="ctr" eaLnBrk="1" hangingPunct="1">
              <a:lnSpc>
                <a:spcPct val="80000"/>
              </a:lnSpc>
              <a:buNone/>
            </a:pPr>
            <a:r>
              <a:rPr lang="fr-FR" altLang="fr-FR" sz="1200" dirty="0">
                <a:latin typeface="Century Gothic" panose="020B0502020202020204" pitchFamily="34" charset="0"/>
              </a:rPr>
              <a:t>et peinture intérieure</a:t>
            </a:r>
          </a:p>
          <a:p>
            <a:pPr algn="ctr" eaLnBrk="1" hangingPunct="1">
              <a:lnSpc>
                <a:spcPct val="80000"/>
              </a:lnSpc>
              <a:buNone/>
            </a:pPr>
            <a:endParaRPr lang="fr-FR" altLang="fr-FR" sz="1200" dirty="0">
              <a:latin typeface="Arial" pitchFamily="34" charset="0"/>
            </a:endParaRPr>
          </a:p>
        </p:txBody>
      </p:sp>
      <p:pic>
        <p:nvPicPr>
          <p:cNvPr id="11" name="Image 10" descr="T:\QUALIBAT\7133\Partie technique\5 passage duguesclin Paris 15 - 2 Sur 3\Photo\Après\IMG_6710.JPG"/>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37093" y="1635354"/>
            <a:ext cx="1712357" cy="33345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 11" descr="T:\QUALIBAT\7133\Partie technique\5 passage duguesclin Paris 15 - 2 Sur 3\Photo\Après\IMG_6739.JPG"/>
          <p:cNvPicPr/>
          <p:nvPr/>
        </p:nvPicPr>
        <p:blipFill>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208658" y="1635354"/>
            <a:ext cx="3117611" cy="33345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3" name="Image 12" descr="T:\QUALIBAT\7133\Partie technique\5 passage duguesclin Paris 15 - 2 Sur 3\Photo\Après\IMG_6736.JPG"/>
          <p:cNvPicPr/>
          <p:nvPr/>
        </p:nvPicPr>
        <p:blipFill>
          <a:blip r:embed="rId7" cstate="print">
            <a:extLst>
              <a:ext uri="{BEBA8EAE-BF5A-486C-A8C5-ECC9F3942E4B}">
                <a14:imgProps xmlns:a14="http://schemas.microsoft.com/office/drawing/2010/main">
                  <a14:imgLayer r:embed="rId8">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5521224" y="1635354"/>
            <a:ext cx="3393281" cy="33345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993669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68350" y="1916832"/>
            <a:ext cx="3213611" cy="4501232"/>
          </a:xfrm>
          <a:prstGeom prst="rect">
            <a:avLst/>
          </a:prstGeom>
        </p:spPr>
        <p:txBody>
          <a:bodyPr wrap="square">
            <a:spAutoFit/>
          </a:bodyPr>
          <a:lstStyle/>
          <a:p>
            <a:r>
              <a:rPr lang="fr-FR" sz="1100" u="sng" dirty="0">
                <a:latin typeface="Century Gothic" panose="020B0502020202020204" pitchFamily="34" charset="0"/>
              </a:rPr>
              <a:t>Maître d'Ouvrage</a:t>
            </a:r>
            <a:r>
              <a:rPr lang="fr-FR" sz="1100" dirty="0">
                <a:latin typeface="Century Gothic" panose="020B0502020202020204" pitchFamily="34" charset="0"/>
              </a:rPr>
              <a:t>: </a:t>
            </a:r>
          </a:p>
          <a:p>
            <a:endParaRPr lang="fr-FR" sz="1100" dirty="0">
              <a:latin typeface="Century Gothic" panose="020B0502020202020204" pitchFamily="34" charset="0"/>
            </a:endParaRPr>
          </a:p>
          <a:p>
            <a:r>
              <a:rPr lang="fr-FR" sz="1100" dirty="0">
                <a:latin typeface="Century Gothic" panose="020B0502020202020204" pitchFamily="34" charset="0"/>
              </a:rPr>
              <a:t>LA GESTION FONCIERE</a:t>
            </a:r>
          </a:p>
          <a:p>
            <a:r>
              <a:rPr lang="fr-FR" sz="1100" dirty="0">
                <a:latin typeface="Century Gothic" panose="020B0502020202020204" pitchFamily="34" charset="0"/>
              </a:rPr>
              <a:t>133 rue Falguière</a:t>
            </a:r>
          </a:p>
          <a:p>
            <a:r>
              <a:rPr lang="fr-FR" sz="1100" dirty="0">
                <a:latin typeface="Century Gothic" panose="020B0502020202020204" pitchFamily="34" charset="0"/>
              </a:rPr>
              <a:t>75015 Paris</a:t>
            </a:r>
          </a:p>
          <a:p>
            <a:endParaRPr lang="fr-FR" sz="1100" dirty="0">
              <a:latin typeface="Century Gothic" panose="020B0502020202020204" pitchFamily="34" charset="0"/>
            </a:endParaRPr>
          </a:p>
          <a:p>
            <a:endParaRPr lang="fr-FR" sz="1100" dirty="0">
              <a:latin typeface="Century Gothic" panose="020B0502020202020204" pitchFamily="34" charset="0"/>
            </a:endParaRPr>
          </a:p>
          <a:p>
            <a:endParaRPr lang="fr-FR" sz="1100" dirty="0">
              <a:latin typeface="Century Gothic" panose="020B0502020202020204" pitchFamily="34" charset="0"/>
            </a:endParaRPr>
          </a:p>
          <a:p>
            <a:endParaRPr lang="fr-FR" sz="1100" dirty="0">
              <a:latin typeface="Century Gothic" panose="020B0502020202020204" pitchFamily="34" charset="0"/>
            </a:endParaRPr>
          </a:p>
          <a:p>
            <a:r>
              <a:rPr lang="fr-FR" sz="1100" u="sng" dirty="0">
                <a:latin typeface="Century Gothic" panose="020B0502020202020204" pitchFamily="34" charset="0"/>
              </a:rPr>
              <a:t>Maître d'Œuvre</a:t>
            </a:r>
            <a:r>
              <a:rPr lang="fr-FR" sz="1100" dirty="0">
                <a:latin typeface="Century Gothic" panose="020B0502020202020204" pitchFamily="34" charset="0"/>
              </a:rPr>
              <a:t>: </a:t>
            </a:r>
          </a:p>
          <a:p>
            <a:endParaRPr lang="fr-FR" sz="1100" dirty="0">
              <a:latin typeface="Century Gothic" panose="020B0502020202020204" pitchFamily="34" charset="0"/>
            </a:endParaRPr>
          </a:p>
          <a:p>
            <a:r>
              <a:rPr lang="fr-FR" sz="1100" dirty="0">
                <a:latin typeface="Century Gothic" panose="020B0502020202020204" pitchFamily="34" charset="0"/>
              </a:rPr>
              <a:t>GROUPE ALLOUIN ET MAUDUIT</a:t>
            </a:r>
          </a:p>
          <a:p>
            <a:r>
              <a:rPr lang="fr-FR" sz="1100" dirty="0">
                <a:latin typeface="Century Gothic" panose="020B0502020202020204" pitchFamily="34" charset="0"/>
              </a:rPr>
              <a:t>143 Avenue Jean-Baptiste Clément</a:t>
            </a:r>
          </a:p>
          <a:p>
            <a:r>
              <a:rPr lang="fr-FR" sz="1100" dirty="0">
                <a:latin typeface="Century Gothic" panose="020B0502020202020204" pitchFamily="34" charset="0"/>
              </a:rPr>
              <a:t>92100 Boulogne-Billancourt</a:t>
            </a:r>
          </a:p>
          <a:p>
            <a:endParaRPr lang="fr-FR" sz="1100" dirty="0">
              <a:latin typeface="Century Gothic" panose="020B0502020202020204" pitchFamily="34" charset="0"/>
            </a:endParaRPr>
          </a:p>
          <a:p>
            <a:endParaRPr lang="fr-FR" sz="1100" dirty="0">
              <a:latin typeface="Century Gothic" panose="020B0502020202020204" pitchFamily="34" charset="0"/>
            </a:endParaRPr>
          </a:p>
          <a:p>
            <a:endParaRPr lang="fr-FR" sz="1100" dirty="0">
              <a:latin typeface="Century Gothic" panose="020B0502020202020204" pitchFamily="34" charset="0"/>
            </a:endParaRPr>
          </a:p>
          <a:p>
            <a:endParaRPr lang="fr-FR" sz="1100" dirty="0">
              <a:latin typeface="Century Gothic" panose="020B0502020202020204" pitchFamily="34" charset="0"/>
            </a:endParaRPr>
          </a:p>
          <a:p>
            <a:r>
              <a:rPr lang="fr-FR" sz="1100" u="sng" dirty="0">
                <a:latin typeface="Century Gothic" panose="020B0502020202020204" pitchFamily="34" charset="0"/>
              </a:rPr>
              <a:t>Montant marché H.T</a:t>
            </a:r>
            <a:r>
              <a:rPr lang="fr-FR" sz="1100" dirty="0">
                <a:latin typeface="Century Gothic" panose="020B0502020202020204" pitchFamily="34" charset="0"/>
              </a:rPr>
              <a:t>.: 867 000,00€</a:t>
            </a:r>
          </a:p>
          <a:p>
            <a:endParaRPr lang="fr-FR" sz="1100" dirty="0">
              <a:latin typeface="Century Gothic" panose="020B0502020202020204" pitchFamily="34" charset="0"/>
            </a:endParaRPr>
          </a:p>
          <a:p>
            <a:r>
              <a:rPr lang="fr-FR" sz="1100" u="sng" dirty="0">
                <a:latin typeface="Century Gothic" panose="020B0502020202020204" pitchFamily="34" charset="0"/>
              </a:rPr>
              <a:t>Délai d'exécution</a:t>
            </a:r>
            <a:r>
              <a:rPr lang="fr-FR" sz="1100" dirty="0">
                <a:latin typeface="Century Gothic" panose="020B0502020202020204" pitchFamily="34" charset="0"/>
              </a:rPr>
              <a:t>: 12 mois </a:t>
            </a:r>
            <a:r>
              <a:rPr lang="fr-FR" sz="1100" b="1" dirty="0">
                <a:latin typeface="Century Gothic" panose="020B0502020202020204" pitchFamily="34" charset="0"/>
              </a:rPr>
              <a:t>	</a:t>
            </a:r>
          </a:p>
          <a:p>
            <a:endParaRPr lang="fr-FR" sz="1100" b="1" dirty="0">
              <a:latin typeface="Century Gothic" panose="020B0502020202020204" pitchFamily="34" charset="0"/>
            </a:endParaRPr>
          </a:p>
          <a:p>
            <a:r>
              <a:rPr lang="fr-FR" sz="1100" u="sng" dirty="0">
                <a:latin typeface="Century Gothic" panose="020B0502020202020204" pitchFamily="34" charset="0"/>
              </a:rPr>
              <a:t>Descriptif Travaux</a:t>
            </a:r>
            <a:r>
              <a:rPr lang="fr-FR" sz="1100" dirty="0">
                <a:latin typeface="Century Gothic" panose="020B0502020202020204" pitchFamily="34" charset="0"/>
              </a:rPr>
              <a:t>: Réfection des toitures terrasses inaccessibles.</a:t>
            </a:r>
          </a:p>
          <a:p>
            <a:endParaRPr lang="fr-FR" sz="1200" dirty="0">
              <a:solidFill>
                <a:prstClr val="black">
                  <a:lumMod val="65000"/>
                  <a:lumOff val="35000"/>
                </a:prstClr>
              </a:solidFill>
              <a:latin typeface="Century Gothic" panose="020B0502020202020204" pitchFamily="34" charset="0"/>
            </a:endParaRPr>
          </a:p>
          <a:p>
            <a:endParaRPr lang="fr-FR" sz="1050" dirty="0">
              <a:solidFill>
                <a:prstClr val="black"/>
              </a:solidFill>
              <a:latin typeface="Century Gothic" panose="020B0502020202020204" pitchFamily="34" charset="0"/>
            </a:endParaRPr>
          </a:p>
        </p:txBody>
      </p:sp>
      <p:pic>
        <p:nvPicPr>
          <p:cNvPr id="7"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1" y="1916832"/>
            <a:ext cx="5563721" cy="418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66451" y="1454170"/>
            <a:ext cx="3384376" cy="369332"/>
          </a:xfrm>
          <a:prstGeom prst="rect">
            <a:avLst/>
          </a:prstGeom>
        </p:spPr>
        <p:txBody>
          <a:bodyPr wrap="square">
            <a:spAutoFit/>
          </a:bodyPr>
          <a:lstStyle/>
          <a:p>
            <a:r>
              <a:rPr lang="fr-FR" sz="900" dirty="0">
                <a:solidFill>
                  <a:prstClr val="black"/>
                </a:solidFill>
                <a:latin typeface="Century Gothic" panose="020B0502020202020204" pitchFamily="34" charset="0"/>
                <a:sym typeface="Wingdings" panose="05000000000000000000" pitchFamily="2" charset="2"/>
              </a:rPr>
              <a:t></a:t>
            </a:r>
            <a:r>
              <a:rPr lang="fr-FR" sz="900" dirty="0">
                <a:solidFill>
                  <a:prstClr val="black"/>
                </a:solidFill>
                <a:latin typeface="Century Gothic" panose="020B0502020202020204" pitchFamily="34" charset="0"/>
              </a:rPr>
              <a:t>Avec la collaboration de notre Département Ravalement pour l’ensemble des traitements de balcon. </a:t>
            </a:r>
          </a:p>
        </p:txBody>
      </p:sp>
      <p:pic>
        <p:nvPicPr>
          <p:cNvPr id="5" name="Image 4"/>
          <p:cNvPicPr>
            <a:picLocks noChangeAspect="1"/>
          </p:cNvPicPr>
          <p:nvPr/>
        </p:nvPicPr>
        <p:blipFill>
          <a:blip r:embed="rId4"/>
          <a:stretch>
            <a:fillRect/>
          </a:stretch>
        </p:blipFill>
        <p:spPr>
          <a:xfrm>
            <a:off x="5799361" y="2868027"/>
            <a:ext cx="1289693" cy="510521"/>
          </a:xfrm>
          <a:prstGeom prst="rect">
            <a:avLst/>
          </a:prstGeom>
        </p:spPr>
      </p:pic>
      <p:pic>
        <p:nvPicPr>
          <p:cNvPr id="11" name="Image 10"/>
          <p:cNvPicPr>
            <a:picLocks noChangeAspect="1"/>
          </p:cNvPicPr>
          <p:nvPr/>
        </p:nvPicPr>
        <p:blipFill>
          <a:blip r:embed="rId5"/>
          <a:stretch>
            <a:fillRect/>
          </a:stretch>
        </p:blipFill>
        <p:spPr>
          <a:xfrm>
            <a:off x="5799360" y="4329743"/>
            <a:ext cx="1289693" cy="490340"/>
          </a:xfrm>
          <a:prstGeom prst="rect">
            <a:avLst/>
          </a:prstGeom>
        </p:spPr>
      </p:pic>
      <p:sp>
        <p:nvSpPr>
          <p:cNvPr id="2" name="ZoneTexte 1"/>
          <p:cNvSpPr txBox="1"/>
          <p:nvPr/>
        </p:nvSpPr>
        <p:spPr>
          <a:xfrm>
            <a:off x="2979256" y="655180"/>
            <a:ext cx="3185487" cy="369332"/>
          </a:xfrm>
          <a:prstGeom prst="rect">
            <a:avLst/>
          </a:prstGeom>
          <a:noFill/>
        </p:spPr>
        <p:txBody>
          <a:bodyPr wrap="none" rtlCol="0">
            <a:spAutoFit/>
          </a:bodyPr>
          <a:lstStyle/>
          <a:p>
            <a:r>
              <a:rPr lang="fr-FR" dirty="0">
                <a:solidFill>
                  <a:schemeClr val="bg1"/>
                </a:solidFill>
                <a:latin typeface="Century Gothic" panose="020B0502020202020204" pitchFamily="34" charset="0"/>
              </a:rPr>
              <a:t>26, rue Vouillé – 75015 Paris</a:t>
            </a:r>
          </a:p>
        </p:txBody>
      </p:sp>
      <p:pic>
        <p:nvPicPr>
          <p:cNvPr id="6" name="Image 5" descr="Une image contenant texte, Police, logo, Graphique&#10;&#10;Description générée automatiquement">
            <a:extLst>
              <a:ext uri="{FF2B5EF4-FFF2-40B4-BE49-F238E27FC236}">
                <a16:creationId xmlns:a16="http://schemas.microsoft.com/office/drawing/2014/main" id="{CE048B2A-4E62-933E-9D58-62C73CB65B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5953" y="178551"/>
            <a:ext cx="1484125" cy="358340"/>
          </a:xfrm>
          <a:prstGeom prst="rect">
            <a:avLst/>
          </a:prstGeom>
        </p:spPr>
      </p:pic>
    </p:spTree>
    <p:extLst>
      <p:ext uri="{BB962C8B-B14F-4D97-AF65-F5344CB8AC3E}">
        <p14:creationId xmlns:p14="http://schemas.microsoft.com/office/powerpoint/2010/main" val="3745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3131" y="1598422"/>
            <a:ext cx="5807675" cy="461665"/>
          </a:xfrm>
          <a:prstGeom prst="rect">
            <a:avLst/>
          </a:prstGeom>
        </p:spPr>
        <p:txBody>
          <a:bodyPr wrap="square">
            <a:spAutoFit/>
          </a:bodyPr>
          <a:lstStyle/>
          <a:p>
            <a:r>
              <a:rPr lang="fr-FR" sz="1200" b="1" u="sng" dirty="0">
                <a:solidFill>
                  <a:prstClr val="black"/>
                </a:solidFill>
                <a:latin typeface="Century Gothic" panose="020B0502020202020204" pitchFamily="34" charset="0"/>
              </a:rPr>
              <a:t>Bat 3: </a:t>
            </a:r>
            <a:r>
              <a:rPr lang="fr-FR" sz="1200" dirty="0">
                <a:solidFill>
                  <a:prstClr val="black"/>
                </a:solidFill>
                <a:latin typeface="Century Gothic" panose="020B0502020202020204" pitchFamily="34" charset="0"/>
              </a:rPr>
              <a:t>Réfection complète de l'étanchéité de la toiture terrasse inaccessible avec isolation mise en place de VEGETALISATION et zone stérile</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715609" y="460855"/>
            <a:ext cx="3793440" cy="728145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ZoneTexte 7"/>
          <p:cNvSpPr txBox="1"/>
          <p:nvPr/>
        </p:nvSpPr>
        <p:spPr>
          <a:xfrm>
            <a:off x="7982466" y="987740"/>
            <a:ext cx="899605" cy="369332"/>
          </a:xfrm>
          <a:prstGeom prst="rect">
            <a:avLst/>
          </a:prstGeom>
          <a:noFill/>
        </p:spPr>
        <p:txBody>
          <a:bodyPr wrap="none" rtlCol="0">
            <a:spAutoFit/>
          </a:bodyPr>
          <a:lstStyle/>
          <a:p>
            <a:r>
              <a:rPr lang="fr-FR" dirty="0">
                <a:solidFill>
                  <a:prstClr val="black"/>
                </a:solidFill>
                <a:latin typeface="Century Gothic" panose="020B0502020202020204" pitchFamily="34" charset="0"/>
              </a:rPr>
              <a:t>Avant</a:t>
            </a:r>
            <a:r>
              <a:rPr lang="fr-FR" sz="1350" dirty="0">
                <a:solidFill>
                  <a:prstClr val="black"/>
                </a:solidFill>
              </a:rPr>
              <a:t> </a:t>
            </a:r>
          </a:p>
        </p:txBody>
      </p:sp>
      <p:cxnSp>
        <p:nvCxnSpPr>
          <p:cNvPr id="9" name="Connecteur en angle 8"/>
          <p:cNvCxnSpPr/>
          <p:nvPr/>
        </p:nvCxnSpPr>
        <p:spPr>
          <a:xfrm>
            <a:off x="7500551" y="1019440"/>
            <a:ext cx="481914" cy="173125"/>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Police, logo, Graphique&#10;&#10;Description générée automatiquement">
            <a:extLst>
              <a:ext uri="{FF2B5EF4-FFF2-40B4-BE49-F238E27FC236}">
                <a16:creationId xmlns:a16="http://schemas.microsoft.com/office/drawing/2014/main" id="{29BF6B46-F8A5-A848-FC4B-7208E2159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953" y="178551"/>
            <a:ext cx="1484125" cy="358340"/>
          </a:xfrm>
          <a:prstGeom prst="rect">
            <a:avLst/>
          </a:prstGeom>
        </p:spPr>
      </p:pic>
    </p:spTree>
    <p:extLst>
      <p:ext uri="{BB962C8B-B14F-4D97-AF65-F5344CB8AC3E}">
        <p14:creationId xmlns:p14="http://schemas.microsoft.com/office/powerpoint/2010/main" val="3427887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7625" y="1311757"/>
            <a:ext cx="5212211" cy="22179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811" y="3648924"/>
            <a:ext cx="4214054" cy="24443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4"/>
          <a:stretch>
            <a:fillRect/>
          </a:stretch>
        </p:blipFill>
        <p:spPr>
          <a:xfrm>
            <a:off x="4583731" y="3648925"/>
            <a:ext cx="4232196" cy="244437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ZoneTexte 7"/>
          <p:cNvSpPr txBox="1"/>
          <p:nvPr/>
        </p:nvSpPr>
        <p:spPr>
          <a:xfrm>
            <a:off x="7982466" y="987740"/>
            <a:ext cx="822661" cy="369332"/>
          </a:xfrm>
          <a:prstGeom prst="rect">
            <a:avLst/>
          </a:prstGeom>
          <a:noFill/>
        </p:spPr>
        <p:txBody>
          <a:bodyPr wrap="none" rtlCol="0">
            <a:spAutoFit/>
          </a:bodyPr>
          <a:lstStyle/>
          <a:p>
            <a:r>
              <a:rPr lang="fr-FR" dirty="0">
                <a:solidFill>
                  <a:prstClr val="black"/>
                </a:solidFill>
                <a:latin typeface="Century Gothic" panose="020B0502020202020204" pitchFamily="34" charset="0"/>
              </a:rPr>
              <a:t>Après</a:t>
            </a:r>
            <a:endParaRPr lang="fr-FR" sz="1350" dirty="0">
              <a:solidFill>
                <a:prstClr val="black"/>
              </a:solidFill>
            </a:endParaRPr>
          </a:p>
        </p:txBody>
      </p:sp>
      <p:cxnSp>
        <p:nvCxnSpPr>
          <p:cNvPr id="9" name="Connecteur en angle 8"/>
          <p:cNvCxnSpPr/>
          <p:nvPr/>
        </p:nvCxnSpPr>
        <p:spPr>
          <a:xfrm>
            <a:off x="7500551" y="1019440"/>
            <a:ext cx="481914" cy="173125"/>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Police, logo, Graphique&#10;&#10;Description générée automatiquement">
            <a:extLst>
              <a:ext uri="{FF2B5EF4-FFF2-40B4-BE49-F238E27FC236}">
                <a16:creationId xmlns:a16="http://schemas.microsoft.com/office/drawing/2014/main" id="{296A7B08-994F-AC4D-74AB-77155D5B8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5953" y="178551"/>
            <a:ext cx="1484125" cy="358340"/>
          </a:xfrm>
          <a:prstGeom prst="rect">
            <a:avLst/>
          </a:prstGeom>
        </p:spPr>
      </p:pic>
    </p:spTree>
    <p:extLst>
      <p:ext uri="{BB962C8B-B14F-4D97-AF65-F5344CB8AC3E}">
        <p14:creationId xmlns:p14="http://schemas.microsoft.com/office/powerpoint/2010/main" val="2145474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07" y="1124744"/>
            <a:ext cx="4536504" cy="4536504"/>
          </a:xfrm>
          <a:prstGeom prst="rect">
            <a:avLst/>
          </a:prstGeom>
        </p:spPr>
      </p:pic>
    </p:spTree>
    <p:extLst>
      <p:ext uri="{BB962C8B-B14F-4D97-AF65-F5344CB8AC3E}">
        <p14:creationId xmlns:p14="http://schemas.microsoft.com/office/powerpoint/2010/main" val="3407606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739" t="6319" r="870" b="3943"/>
          <a:stretch/>
        </p:blipFill>
        <p:spPr>
          <a:xfrm>
            <a:off x="458445" y="1420766"/>
            <a:ext cx="8506651" cy="5392609"/>
          </a:xfrm>
          <a:prstGeom prst="rect">
            <a:avLst/>
          </a:prstGeom>
        </p:spPr>
      </p:pic>
      <p:sp>
        <p:nvSpPr>
          <p:cNvPr id="5" name="Rectangle 4"/>
          <p:cNvSpPr/>
          <p:nvPr/>
        </p:nvSpPr>
        <p:spPr>
          <a:xfrm>
            <a:off x="251520" y="1340768"/>
            <a:ext cx="309634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804248" y="1196752"/>
            <a:ext cx="172819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55776" y="611396"/>
            <a:ext cx="4402167" cy="369332"/>
          </a:xfrm>
          <a:prstGeom prst="rect">
            <a:avLst/>
          </a:prstGeom>
          <a:noFill/>
        </p:spPr>
        <p:txBody>
          <a:bodyPr wrap="none" rtlCol="0">
            <a:spAutoFit/>
          </a:bodyPr>
          <a:lstStyle/>
          <a:p>
            <a:r>
              <a:rPr lang="fr-FR" dirty="0">
                <a:solidFill>
                  <a:schemeClr val="bg1"/>
                </a:solidFill>
                <a:latin typeface="Century Gothic" panose="020B0502020202020204" pitchFamily="34" charset="0"/>
              </a:rPr>
              <a:t>36/34, rue de Wattignies – 75012 Paris </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660" y="0"/>
            <a:ext cx="576672" cy="576672"/>
          </a:xfrm>
          <a:prstGeom prst="rect">
            <a:avLst/>
          </a:prstGeom>
        </p:spPr>
      </p:pic>
    </p:spTree>
    <p:extLst>
      <p:ext uri="{BB962C8B-B14F-4D97-AF65-F5344CB8AC3E}">
        <p14:creationId xmlns:p14="http://schemas.microsoft.com/office/powerpoint/2010/main" val="2278035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691680" y="1340768"/>
            <a:ext cx="725487" cy="518205"/>
          </a:xfrm>
          <a:prstGeom prst="rect">
            <a:avLst/>
          </a:prstGeom>
        </p:spPr>
      </p:pic>
      <p:pic>
        <p:nvPicPr>
          <p:cNvPr id="6" name="Image 5"/>
          <p:cNvPicPr>
            <a:picLocks noChangeAspect="1"/>
          </p:cNvPicPr>
          <p:nvPr/>
        </p:nvPicPr>
        <p:blipFill>
          <a:blip r:embed="rId3"/>
          <a:stretch>
            <a:fillRect/>
          </a:stretch>
        </p:blipFill>
        <p:spPr>
          <a:xfrm>
            <a:off x="1731907" y="1932792"/>
            <a:ext cx="652329" cy="566977"/>
          </a:xfrm>
          <a:prstGeom prst="rect">
            <a:avLst/>
          </a:prstGeom>
        </p:spPr>
      </p:pic>
      <p:sp>
        <p:nvSpPr>
          <p:cNvPr id="7" name="Rectangle 6"/>
          <p:cNvSpPr/>
          <p:nvPr/>
        </p:nvSpPr>
        <p:spPr>
          <a:xfrm>
            <a:off x="62933" y="1484784"/>
            <a:ext cx="4572000" cy="2308324"/>
          </a:xfrm>
          <a:prstGeom prst="rect">
            <a:avLst/>
          </a:prstGeom>
        </p:spPr>
        <p:txBody>
          <a:bodyPr>
            <a:spAutoFit/>
          </a:bodyPr>
          <a:lstStyle/>
          <a:p>
            <a:pPr lvl="0" fontAlgn="base">
              <a:spcBef>
                <a:spcPct val="0"/>
              </a:spcBef>
              <a:spcAft>
                <a:spcPct val="0"/>
              </a:spcAft>
              <a:defRPr/>
            </a:pPr>
            <a:r>
              <a:rPr lang="fr-FR" sz="1200" i="1" u="sng" dirty="0">
                <a:solidFill>
                  <a:prstClr val="black"/>
                </a:solidFill>
                <a:latin typeface="Century Gothic" panose="020B0502020202020204" pitchFamily="34" charset="0"/>
              </a:rPr>
              <a:t>Maître d'Ouvrage</a:t>
            </a:r>
            <a:r>
              <a:rPr lang="fr-FR" sz="1200" i="1" dirty="0">
                <a:solidFill>
                  <a:prstClr val="black"/>
                </a:solidFill>
                <a:latin typeface="Century Gothic" panose="020B0502020202020204" pitchFamily="34" charset="0"/>
              </a:rPr>
              <a:t> : </a:t>
            </a: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Maître d'Œuvre :</a:t>
            </a:r>
          </a:p>
          <a:p>
            <a:pPr lvl="0" fontAlgn="base">
              <a:spcBef>
                <a:spcPct val="0"/>
              </a:spcBef>
              <a:spcAft>
                <a:spcPct val="0"/>
              </a:spcAft>
              <a:defRPr/>
            </a:pPr>
            <a:endParaRPr lang="fr-FR" sz="1200" i="1"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Durée : </a:t>
            </a:r>
            <a:r>
              <a:rPr lang="fr-FR" sz="1200" i="1" dirty="0">
                <a:solidFill>
                  <a:prstClr val="black"/>
                </a:solidFill>
                <a:latin typeface="Century Gothic" panose="020B0502020202020204" pitchFamily="34" charset="0"/>
              </a:rPr>
              <a:t>3 mois</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ase">
              <a:spcBef>
                <a:spcPct val="0"/>
              </a:spcBef>
              <a:spcAft>
                <a:spcPct val="0"/>
              </a:spcAft>
              <a:defRPr/>
            </a:pPr>
            <a:r>
              <a:rPr lang="fr-FR" sz="1200" i="1" u="sng" dirty="0">
                <a:solidFill>
                  <a:prstClr val="black"/>
                </a:solidFill>
                <a:latin typeface="Century Gothic" panose="020B0502020202020204" pitchFamily="34" charset="0"/>
              </a:rPr>
              <a:t>Montant marché H.T.</a:t>
            </a:r>
            <a:r>
              <a:rPr lang="fr-FR" sz="1200" i="1" dirty="0">
                <a:solidFill>
                  <a:prstClr val="black"/>
                </a:solidFill>
                <a:latin typeface="Century Gothic" panose="020B0502020202020204" pitchFamily="34" charset="0"/>
              </a:rPr>
              <a:t>  163 600 €</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
            <a:r>
              <a:rPr lang="fr-FR" sz="1200" i="1" u="sng" dirty="0">
                <a:solidFill>
                  <a:prstClr val="black"/>
                </a:solidFill>
                <a:latin typeface="Century Gothic" panose="020B0502020202020204" pitchFamily="34" charset="0"/>
              </a:rPr>
              <a:t>Descriptif : </a:t>
            </a:r>
            <a:r>
              <a:rPr lang="fr-FR" sz="1200" dirty="0">
                <a:solidFill>
                  <a:prstClr val="black"/>
                </a:solidFill>
                <a:latin typeface="Century Gothic"/>
              </a:rPr>
              <a:t>Création d'un système de ventilation </a:t>
            </a:r>
          </a:p>
          <a:p>
            <a:pPr lvl="0" indent="712788" fontAlgn="b"/>
            <a:r>
              <a:rPr lang="fr-FR" sz="1200" dirty="0" err="1">
                <a:solidFill>
                  <a:prstClr val="black"/>
                </a:solidFill>
                <a:latin typeface="Century Gothic"/>
              </a:rPr>
              <a:t>hygro</a:t>
            </a:r>
            <a:r>
              <a:rPr lang="fr-FR" sz="1200" dirty="0">
                <a:solidFill>
                  <a:prstClr val="black"/>
                </a:solidFill>
                <a:latin typeface="Century Gothic"/>
              </a:rPr>
              <a:t> réglable basse pression sur l'ensemble de</a:t>
            </a:r>
          </a:p>
          <a:p>
            <a:pPr lvl="0" indent="712788" fontAlgn="b"/>
            <a:r>
              <a:rPr lang="fr-FR" sz="1200" dirty="0">
                <a:solidFill>
                  <a:prstClr val="black"/>
                </a:solidFill>
                <a:latin typeface="Century Gothic"/>
              </a:rPr>
              <a:t>La résidence </a:t>
            </a:r>
          </a:p>
        </p:txBody>
      </p:sp>
      <p:pic>
        <p:nvPicPr>
          <p:cNvPr id="8" name="Image 7"/>
          <p:cNvPicPr>
            <a:picLocks noChangeAspect="1"/>
          </p:cNvPicPr>
          <p:nvPr/>
        </p:nvPicPr>
        <p:blipFill>
          <a:blip r:embed="rId4"/>
          <a:stretch>
            <a:fillRect/>
          </a:stretch>
        </p:blipFill>
        <p:spPr>
          <a:xfrm>
            <a:off x="4607470" y="1020793"/>
            <a:ext cx="4157597" cy="295795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 8"/>
          <p:cNvPicPr>
            <a:picLocks noChangeAspect="1"/>
          </p:cNvPicPr>
          <p:nvPr/>
        </p:nvPicPr>
        <p:blipFill>
          <a:blip r:embed="rId5"/>
          <a:stretch>
            <a:fillRect/>
          </a:stretch>
        </p:blipFill>
        <p:spPr>
          <a:xfrm>
            <a:off x="4634933" y="4005064"/>
            <a:ext cx="4130134" cy="280831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 9"/>
          <p:cNvPicPr>
            <a:picLocks noChangeAspect="1"/>
          </p:cNvPicPr>
          <p:nvPr/>
        </p:nvPicPr>
        <p:blipFill>
          <a:blip r:embed="rId6"/>
          <a:stretch>
            <a:fillRect/>
          </a:stretch>
        </p:blipFill>
        <p:spPr>
          <a:xfrm>
            <a:off x="251520" y="3937124"/>
            <a:ext cx="4104228" cy="28592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1" name="Rectangle 10"/>
          <p:cNvSpPr/>
          <p:nvPr/>
        </p:nvSpPr>
        <p:spPr>
          <a:xfrm>
            <a:off x="1835696" y="651461"/>
            <a:ext cx="6359520" cy="369332"/>
          </a:xfrm>
          <a:prstGeom prst="rect">
            <a:avLst/>
          </a:prstGeom>
        </p:spPr>
        <p:txBody>
          <a:bodyPr wrap="square">
            <a:spAutoFit/>
          </a:bodyPr>
          <a:lstStyle/>
          <a:p>
            <a:r>
              <a:rPr lang="fr-FR" dirty="0">
                <a:solidFill>
                  <a:schemeClr val="bg1"/>
                </a:solidFill>
                <a:latin typeface="Century Gothic" panose="020B0502020202020204" pitchFamily="34" charset="0"/>
              </a:rPr>
              <a:t>Résidence Verdun Leclerc - 94450 LIMEIL BRÉVANNES</a:t>
            </a:r>
          </a:p>
        </p:txBody>
      </p:sp>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5660" y="0"/>
            <a:ext cx="576672" cy="576672"/>
          </a:xfrm>
          <a:prstGeom prst="rect">
            <a:avLst/>
          </a:prstGeom>
        </p:spPr>
      </p:pic>
    </p:spTree>
    <p:extLst>
      <p:ext uri="{BB962C8B-B14F-4D97-AF65-F5344CB8AC3E}">
        <p14:creationId xmlns:p14="http://schemas.microsoft.com/office/powerpoint/2010/main" val="314058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348879"/>
            <a:ext cx="8607627" cy="2160811"/>
          </a:xfrm>
          <a:prstGeom prst="rect">
            <a:avLst/>
          </a:prstGeom>
          <a:ln>
            <a:noFill/>
          </a:ln>
          <a:effectLst>
            <a:softEdge rad="112500"/>
          </a:effectLst>
        </p:spPr>
      </p:pic>
    </p:spTree>
    <p:extLst>
      <p:ext uri="{BB962C8B-B14F-4D97-AF65-F5344CB8AC3E}">
        <p14:creationId xmlns:p14="http://schemas.microsoft.com/office/powerpoint/2010/main" val="2885852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84784"/>
            <a:ext cx="4572000" cy="2308324"/>
          </a:xfrm>
          <a:prstGeom prst="rect">
            <a:avLst/>
          </a:prstGeom>
        </p:spPr>
        <p:txBody>
          <a:bodyPr>
            <a:spAutoFit/>
          </a:bodyPr>
          <a:lstStyle/>
          <a:p>
            <a:pPr lvl="0" fontAlgn="base">
              <a:spcBef>
                <a:spcPct val="0"/>
              </a:spcBef>
              <a:spcAft>
                <a:spcPct val="0"/>
              </a:spcAft>
              <a:defRPr/>
            </a:pPr>
            <a:r>
              <a:rPr lang="fr-FR" sz="1200" i="1" u="sng" dirty="0">
                <a:solidFill>
                  <a:prstClr val="black"/>
                </a:solidFill>
                <a:latin typeface="Century Gothic" panose="020B0502020202020204" pitchFamily="34" charset="0"/>
              </a:rPr>
              <a:t>Maître d'Ouvrage</a:t>
            </a:r>
            <a:r>
              <a:rPr lang="fr-FR" sz="1200" i="1" dirty="0">
                <a:solidFill>
                  <a:prstClr val="black"/>
                </a:solidFill>
                <a:latin typeface="Century Gothic" panose="020B0502020202020204" pitchFamily="34" charset="0"/>
              </a:rPr>
              <a:t> : </a:t>
            </a: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Maître d'Œuvre </a:t>
            </a:r>
            <a:r>
              <a:rPr lang="fr-FR" sz="1200" i="1" dirty="0">
                <a:solidFill>
                  <a:prstClr val="black"/>
                </a:solidFill>
                <a:latin typeface="Century Gothic" panose="020B0502020202020204" pitchFamily="34" charset="0"/>
              </a:rPr>
              <a:t>:      M.  P. Venet</a:t>
            </a:r>
          </a:p>
          <a:p>
            <a:pPr lvl="0" fontAlgn="base">
              <a:spcBef>
                <a:spcPct val="0"/>
              </a:spcBef>
              <a:spcAft>
                <a:spcPct val="0"/>
              </a:spcAft>
              <a:defRPr/>
            </a:pPr>
            <a:endParaRPr lang="fr-FR" sz="1200" i="1"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Durée :</a:t>
            </a:r>
            <a:r>
              <a:rPr lang="fr-FR" sz="1200" i="1" dirty="0">
                <a:solidFill>
                  <a:prstClr val="black"/>
                </a:solidFill>
                <a:latin typeface="Century Gothic" panose="020B0502020202020204" pitchFamily="34" charset="0"/>
              </a:rPr>
              <a:t>  3 mois</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ase">
              <a:spcBef>
                <a:spcPct val="0"/>
              </a:spcBef>
              <a:spcAft>
                <a:spcPct val="0"/>
              </a:spcAft>
              <a:defRPr/>
            </a:pPr>
            <a:r>
              <a:rPr lang="fr-FR" sz="1200" i="1" u="sng" dirty="0">
                <a:solidFill>
                  <a:prstClr val="black"/>
                </a:solidFill>
                <a:latin typeface="Century Gothic" panose="020B0502020202020204" pitchFamily="34" charset="0"/>
              </a:rPr>
              <a:t>Montant marché H.T.</a:t>
            </a:r>
            <a:r>
              <a:rPr lang="fr-FR" sz="1200" i="1" dirty="0">
                <a:solidFill>
                  <a:prstClr val="black"/>
                </a:solidFill>
                <a:latin typeface="Century Gothic" panose="020B0502020202020204" pitchFamily="34" charset="0"/>
              </a:rPr>
              <a:t>  124 000€</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fontAlgn="b"/>
            <a:r>
              <a:rPr lang="fr-FR" sz="1200" i="1" u="sng" dirty="0">
                <a:solidFill>
                  <a:prstClr val="black"/>
                </a:solidFill>
                <a:latin typeface="Century Gothic" panose="020B0502020202020204" pitchFamily="34" charset="0"/>
              </a:rPr>
              <a:t>Descriptif </a:t>
            </a:r>
            <a:r>
              <a:rPr lang="fr-FR" sz="1200" i="1" dirty="0">
                <a:solidFill>
                  <a:prstClr val="black"/>
                </a:solidFill>
                <a:latin typeface="Century Gothic" panose="020B0502020202020204" pitchFamily="34" charset="0"/>
              </a:rPr>
              <a:t>: Fourniture et pose de menuiserie PVC avec volet roulant intégré</a:t>
            </a:r>
            <a:r>
              <a:rPr lang="fr-FR" sz="1200" dirty="0">
                <a:solidFill>
                  <a:prstClr val="black"/>
                </a:solidFill>
                <a:latin typeface="Century Gothic"/>
              </a:rPr>
              <a:t> en milieu occupé.</a:t>
            </a:r>
          </a:p>
          <a:p>
            <a:pPr lvl="0" fontAlgn="b"/>
            <a:endParaRPr lang="fr-FR" sz="1200" dirty="0">
              <a:solidFill>
                <a:prstClr val="black"/>
              </a:solidFill>
              <a:latin typeface="Century Gothic"/>
            </a:endParaRPr>
          </a:p>
        </p:txBody>
      </p:sp>
      <p:sp>
        <p:nvSpPr>
          <p:cNvPr id="11" name="Rectangle 10"/>
          <p:cNvSpPr/>
          <p:nvPr/>
        </p:nvSpPr>
        <p:spPr>
          <a:xfrm>
            <a:off x="0" y="651461"/>
            <a:ext cx="9144000" cy="369332"/>
          </a:xfrm>
          <a:prstGeom prst="rect">
            <a:avLst/>
          </a:prstGeom>
        </p:spPr>
        <p:txBody>
          <a:bodyPr wrap="square">
            <a:spAutoFit/>
          </a:bodyPr>
          <a:lstStyle/>
          <a:p>
            <a:pPr algn="ctr"/>
            <a:r>
              <a:rPr lang="fr-FR" dirty="0">
                <a:solidFill>
                  <a:schemeClr val="bg1"/>
                </a:solidFill>
                <a:latin typeface="Century Gothic" panose="020B0502020202020204" pitchFamily="34" charset="0"/>
              </a:rPr>
              <a:t>Résidence Rue des Ecoles – 91 310  LINAS</a:t>
            </a:r>
          </a:p>
        </p:txBody>
      </p:sp>
      <p:pic>
        <p:nvPicPr>
          <p:cNvPr id="2" name="Image 1" descr="Capture d’écra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345190"/>
            <a:ext cx="1141887" cy="546819"/>
          </a:xfrm>
          <a:prstGeom prst="rect">
            <a:avLst/>
          </a:prstGeom>
        </p:spPr>
      </p:pic>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005064"/>
            <a:ext cx="7943696" cy="27311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723" y="1283718"/>
            <a:ext cx="3791115" cy="24717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 11" descr="Capture d’écra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1297836"/>
            <a:ext cx="544045" cy="538033"/>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96" y="158195"/>
            <a:ext cx="1646689" cy="413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3840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84784"/>
            <a:ext cx="4572000" cy="2123658"/>
          </a:xfrm>
          <a:prstGeom prst="rect">
            <a:avLst/>
          </a:prstGeom>
        </p:spPr>
        <p:txBody>
          <a:bodyPr>
            <a:spAutoFit/>
          </a:bodyPr>
          <a:lstStyle/>
          <a:p>
            <a:pPr lvl="0" fontAlgn="base">
              <a:spcBef>
                <a:spcPct val="0"/>
              </a:spcBef>
              <a:spcAft>
                <a:spcPct val="0"/>
              </a:spcAft>
              <a:defRPr/>
            </a:pPr>
            <a:r>
              <a:rPr lang="fr-FR" sz="1200" i="1" u="sng" dirty="0">
                <a:solidFill>
                  <a:prstClr val="black"/>
                </a:solidFill>
                <a:latin typeface="Century Gothic" panose="020B0502020202020204" pitchFamily="34" charset="0"/>
              </a:rPr>
              <a:t>Maître d'Ouvrage</a:t>
            </a:r>
            <a:r>
              <a:rPr lang="fr-FR" sz="1200" i="1" dirty="0">
                <a:solidFill>
                  <a:prstClr val="black"/>
                </a:solidFill>
                <a:latin typeface="Century Gothic" panose="020B0502020202020204" pitchFamily="34" charset="0"/>
              </a:rPr>
              <a:t> :  Bailleur Privé</a:t>
            </a: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Maître d'Œuvre </a:t>
            </a:r>
            <a:r>
              <a:rPr lang="fr-FR" sz="1200" i="1" dirty="0">
                <a:solidFill>
                  <a:prstClr val="black"/>
                </a:solidFill>
                <a:latin typeface="Century Gothic" panose="020B0502020202020204" pitchFamily="34" charset="0"/>
              </a:rPr>
              <a:t>:      L. Blanc </a:t>
            </a:r>
          </a:p>
          <a:p>
            <a:pPr lvl="0" fontAlgn="base">
              <a:spcBef>
                <a:spcPct val="0"/>
              </a:spcBef>
              <a:spcAft>
                <a:spcPct val="0"/>
              </a:spcAft>
              <a:defRPr/>
            </a:pPr>
            <a:endParaRPr lang="fr-FR" sz="1200" i="1"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Durée :</a:t>
            </a:r>
            <a:r>
              <a:rPr lang="fr-FR" sz="1200" i="1" dirty="0">
                <a:solidFill>
                  <a:prstClr val="black"/>
                </a:solidFill>
                <a:latin typeface="Century Gothic" panose="020B0502020202020204" pitchFamily="34" charset="0"/>
              </a:rPr>
              <a:t>  8 mois</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ase">
              <a:spcBef>
                <a:spcPct val="0"/>
              </a:spcBef>
              <a:spcAft>
                <a:spcPct val="0"/>
              </a:spcAft>
              <a:defRPr/>
            </a:pPr>
            <a:r>
              <a:rPr lang="fr-FR" sz="1200" i="1" u="sng" dirty="0">
                <a:solidFill>
                  <a:prstClr val="black"/>
                </a:solidFill>
                <a:latin typeface="Century Gothic" panose="020B0502020202020204" pitchFamily="34" charset="0"/>
              </a:rPr>
              <a:t>Montant marché H.T.</a:t>
            </a:r>
            <a:r>
              <a:rPr lang="fr-FR" sz="1200" i="1" dirty="0">
                <a:solidFill>
                  <a:prstClr val="black"/>
                </a:solidFill>
                <a:latin typeface="Century Gothic" panose="020B0502020202020204" pitchFamily="34" charset="0"/>
              </a:rPr>
              <a:t>  420 000€</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
            <a:r>
              <a:rPr lang="fr-FR" sz="1200" i="1" u="sng" dirty="0">
                <a:solidFill>
                  <a:prstClr val="black"/>
                </a:solidFill>
                <a:latin typeface="Century Gothic" panose="020B0502020202020204" pitchFamily="34" charset="0"/>
              </a:rPr>
              <a:t>Descriptif </a:t>
            </a:r>
            <a:r>
              <a:rPr lang="fr-FR" sz="1200" i="1" dirty="0">
                <a:solidFill>
                  <a:prstClr val="black"/>
                </a:solidFill>
                <a:latin typeface="Century Gothic" panose="020B0502020202020204" pitchFamily="34" charset="0"/>
              </a:rPr>
              <a:t>: Fourniture et pose de menuiserie Aluminium avec volet roulant intégré</a:t>
            </a:r>
            <a:r>
              <a:rPr lang="fr-FR" sz="1200" dirty="0">
                <a:solidFill>
                  <a:prstClr val="black"/>
                </a:solidFill>
                <a:latin typeface="Century Gothic"/>
              </a:rPr>
              <a:t> en milieu occupé</a:t>
            </a:r>
          </a:p>
        </p:txBody>
      </p:sp>
      <p:sp>
        <p:nvSpPr>
          <p:cNvPr id="11" name="Rectangle 10"/>
          <p:cNvSpPr/>
          <p:nvPr/>
        </p:nvSpPr>
        <p:spPr>
          <a:xfrm>
            <a:off x="1835696" y="651461"/>
            <a:ext cx="6359520" cy="369332"/>
          </a:xfrm>
          <a:prstGeom prst="rect">
            <a:avLst/>
          </a:prstGeom>
        </p:spPr>
        <p:txBody>
          <a:bodyPr wrap="square">
            <a:spAutoFit/>
          </a:bodyPr>
          <a:lstStyle/>
          <a:p>
            <a:r>
              <a:rPr lang="fr-FR" dirty="0">
                <a:solidFill>
                  <a:schemeClr val="bg1"/>
                </a:solidFill>
                <a:latin typeface="Century Gothic" panose="020B0502020202020204" pitchFamily="34" charset="0"/>
              </a:rPr>
              <a:t>Résidence </a:t>
            </a:r>
            <a:r>
              <a:rPr lang="fr-FR" dirty="0" err="1">
                <a:solidFill>
                  <a:schemeClr val="bg1"/>
                </a:solidFill>
                <a:latin typeface="Century Gothic" panose="020B0502020202020204" pitchFamily="34" charset="0"/>
              </a:rPr>
              <a:t>Stanroc</a:t>
            </a:r>
            <a:r>
              <a:rPr lang="fr-FR" dirty="0">
                <a:solidFill>
                  <a:schemeClr val="bg1"/>
                </a:solidFill>
                <a:latin typeface="Century Gothic" panose="020B0502020202020204" pitchFamily="34" charset="0"/>
              </a:rPr>
              <a:t> 132 rue de Verdun  92 800 Puteaux</a:t>
            </a:r>
          </a:p>
        </p:txBody>
      </p:sp>
      <p:pic>
        <p:nvPicPr>
          <p:cNvPr id="5" name="Image 4"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1484784"/>
            <a:ext cx="2296076" cy="24790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790087"/>
            <a:ext cx="2152262" cy="27934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 7" descr="Capture d’écran"/>
          <p:cNvPicPr>
            <a:picLocks noChangeAspect="1"/>
          </p:cNvPicPr>
          <p:nvPr/>
        </p:nvPicPr>
        <p:blipFill rotWithShape="1">
          <a:blip r:embed="rId4">
            <a:extLst>
              <a:ext uri="{28A0092B-C50C-407E-A947-70E740481C1C}">
                <a14:useLocalDpi xmlns:a14="http://schemas.microsoft.com/office/drawing/2010/main" val="0"/>
              </a:ext>
            </a:extLst>
          </a:blip>
          <a:srcRect b="25875"/>
          <a:stretch/>
        </p:blipFill>
        <p:spPr>
          <a:xfrm>
            <a:off x="3419872" y="3977009"/>
            <a:ext cx="2698499" cy="24994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158195"/>
            <a:ext cx="1646689" cy="413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517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647" y="1479884"/>
            <a:ext cx="1529471" cy="4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45249"/>
            <a:ext cx="1504961" cy="41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Imag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0279" y="1435878"/>
            <a:ext cx="1645899" cy="4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67" y="2349834"/>
            <a:ext cx="1383633" cy="1265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029" y="2332002"/>
            <a:ext cx="1404467" cy="1267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2327077"/>
            <a:ext cx="1383633" cy="1265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848" y="6018213"/>
            <a:ext cx="3462337"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8" descr="Résultat d’images pour r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9591" y="6018213"/>
            <a:ext cx="4667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11" y="6018213"/>
            <a:ext cx="1185862"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3686" y="2330141"/>
            <a:ext cx="1340740" cy="1259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 y="4475153"/>
            <a:ext cx="9144000" cy="461665"/>
          </a:xfrm>
          <a:prstGeom prst="rect">
            <a:avLst/>
          </a:prstGeom>
          <a:noFill/>
        </p:spPr>
        <p:txBody>
          <a:bodyPr wrap="square" rtlCol="0">
            <a:spAutoFit/>
          </a:bodyPr>
          <a:lstStyle/>
          <a:p>
            <a:pPr algn="ctr"/>
            <a:r>
              <a:rPr lang="fr-FR" b="1" dirty="0">
                <a:latin typeface="Century Gothic" panose="020B0502020202020204" pitchFamily="34" charset="0"/>
              </a:rPr>
              <a:t> </a:t>
            </a:r>
            <a:r>
              <a:rPr lang="fr-FR" sz="2400" dirty="0">
                <a:latin typeface="Century Gothic" panose="020B0502020202020204" pitchFamily="34" charset="0"/>
              </a:rPr>
              <a:t>30 Millions d’€ de CA  120 salariés    </a:t>
            </a:r>
            <a:endParaRPr lang="fr-FR" dirty="0">
              <a:latin typeface="Century Gothic" panose="020B0502020202020204" pitchFamily="34" charset="0"/>
            </a:endParaRPr>
          </a:p>
        </p:txBody>
      </p:sp>
      <p:pic>
        <p:nvPicPr>
          <p:cNvPr id="15"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1459880"/>
            <a:ext cx="1484125" cy="26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2425739" y="1713137"/>
            <a:ext cx="1210157" cy="14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01347" y="2341833"/>
            <a:ext cx="1286154" cy="1273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9" name="Image 2" descr="MM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48264" y="5157191"/>
            <a:ext cx="1521422" cy="152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 Police, logo, Graphique&#10;&#10;Description générée automatiquement">
            <a:extLst>
              <a:ext uri="{FF2B5EF4-FFF2-40B4-BE49-F238E27FC236}">
                <a16:creationId xmlns:a16="http://schemas.microsoft.com/office/drawing/2014/main" id="{7ED2CADA-3C28-BEF4-27AE-D2BE82F36B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05417" y="1501141"/>
            <a:ext cx="1484125" cy="358340"/>
          </a:xfrm>
          <a:prstGeom prst="rect">
            <a:avLst/>
          </a:prstGeom>
        </p:spPr>
      </p:pic>
    </p:spTree>
    <p:extLst>
      <p:ext uri="{BB962C8B-B14F-4D97-AF65-F5344CB8AC3E}">
        <p14:creationId xmlns:p14="http://schemas.microsoft.com/office/powerpoint/2010/main" val="411999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84784"/>
            <a:ext cx="4572000" cy="2123658"/>
          </a:xfrm>
          <a:prstGeom prst="rect">
            <a:avLst/>
          </a:prstGeom>
        </p:spPr>
        <p:txBody>
          <a:bodyPr>
            <a:spAutoFit/>
          </a:bodyPr>
          <a:lstStyle/>
          <a:p>
            <a:pPr lvl="0" fontAlgn="base">
              <a:spcBef>
                <a:spcPct val="0"/>
              </a:spcBef>
              <a:spcAft>
                <a:spcPct val="0"/>
              </a:spcAft>
              <a:defRPr/>
            </a:pPr>
            <a:r>
              <a:rPr lang="fr-FR" sz="1200" i="1" u="sng" dirty="0">
                <a:solidFill>
                  <a:prstClr val="black"/>
                </a:solidFill>
                <a:latin typeface="Century Gothic" panose="020B0502020202020204" pitchFamily="34" charset="0"/>
              </a:rPr>
              <a:t>Maître d'Ouvrage</a:t>
            </a:r>
            <a:r>
              <a:rPr lang="fr-FR" sz="1200" i="1" dirty="0">
                <a:solidFill>
                  <a:prstClr val="black"/>
                </a:solidFill>
                <a:latin typeface="Century Gothic" panose="020B0502020202020204" pitchFamily="34" charset="0"/>
              </a:rPr>
              <a:t> :  </a:t>
            </a:r>
            <a:r>
              <a:rPr lang="fr-FR" sz="1200" i="1" dirty="0" err="1">
                <a:solidFill>
                  <a:prstClr val="black"/>
                </a:solidFill>
                <a:latin typeface="Century Gothic" panose="020B0502020202020204" pitchFamily="34" charset="0"/>
              </a:rPr>
              <a:t>Wakell</a:t>
            </a:r>
            <a:endParaRPr lang="fr-FR" sz="1200" i="1" dirty="0">
              <a:solidFill>
                <a:prstClr val="black"/>
              </a:solidFill>
              <a:latin typeface="Century Gothic" panose="020B0502020202020204" pitchFamily="34" charset="0"/>
            </a:endParaRP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endParaRPr lang="fr-FR" sz="1200" i="1" u="sng"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Maître d'Œuvre </a:t>
            </a:r>
            <a:r>
              <a:rPr lang="fr-FR" sz="1200" i="1" dirty="0">
                <a:solidFill>
                  <a:prstClr val="black"/>
                </a:solidFill>
                <a:latin typeface="Century Gothic" panose="020B0502020202020204" pitchFamily="34" charset="0"/>
              </a:rPr>
              <a:t>:    </a:t>
            </a:r>
            <a:r>
              <a:rPr lang="fr-FR" sz="1200" i="1" dirty="0" err="1">
                <a:solidFill>
                  <a:prstClr val="black"/>
                </a:solidFill>
                <a:latin typeface="Century Gothic" panose="020B0502020202020204" pitchFamily="34" charset="0"/>
              </a:rPr>
              <a:t>Wakell</a:t>
            </a:r>
            <a:endParaRPr lang="fr-FR" sz="1200" i="1" dirty="0">
              <a:solidFill>
                <a:prstClr val="black"/>
              </a:solidFill>
              <a:latin typeface="Century Gothic" panose="020B0502020202020204" pitchFamily="34" charset="0"/>
            </a:endParaRPr>
          </a:p>
          <a:p>
            <a:pPr lvl="0" fontAlgn="base">
              <a:spcBef>
                <a:spcPct val="0"/>
              </a:spcBef>
              <a:spcAft>
                <a:spcPct val="0"/>
              </a:spcAft>
              <a:defRPr/>
            </a:pPr>
            <a:endParaRPr lang="fr-FR" sz="1200" i="1" dirty="0">
              <a:solidFill>
                <a:prstClr val="black"/>
              </a:solidFill>
              <a:latin typeface="Century Gothic" panose="020B0502020202020204" pitchFamily="34" charset="0"/>
            </a:endParaRPr>
          </a:p>
          <a:p>
            <a:pPr lvl="0" fontAlgn="base">
              <a:spcBef>
                <a:spcPct val="0"/>
              </a:spcBef>
              <a:spcAft>
                <a:spcPct val="0"/>
              </a:spcAft>
              <a:defRPr/>
            </a:pPr>
            <a:r>
              <a:rPr lang="fr-FR" sz="1200" i="1" u="sng" dirty="0">
                <a:solidFill>
                  <a:prstClr val="black"/>
                </a:solidFill>
                <a:latin typeface="Century Gothic" panose="020B0502020202020204" pitchFamily="34" charset="0"/>
              </a:rPr>
              <a:t>Durée :</a:t>
            </a:r>
            <a:r>
              <a:rPr lang="fr-FR" sz="1200" i="1" dirty="0">
                <a:solidFill>
                  <a:prstClr val="black"/>
                </a:solidFill>
                <a:latin typeface="Century Gothic" panose="020B0502020202020204" pitchFamily="34" charset="0"/>
              </a:rPr>
              <a:t>  3 mois</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ase">
              <a:spcBef>
                <a:spcPct val="0"/>
              </a:spcBef>
              <a:spcAft>
                <a:spcPct val="0"/>
              </a:spcAft>
              <a:defRPr/>
            </a:pPr>
            <a:r>
              <a:rPr lang="fr-FR" sz="1200" i="1" u="sng" dirty="0">
                <a:solidFill>
                  <a:prstClr val="black"/>
                </a:solidFill>
                <a:latin typeface="Century Gothic" panose="020B0502020202020204" pitchFamily="34" charset="0"/>
              </a:rPr>
              <a:t>Montant marché H.T.</a:t>
            </a:r>
            <a:r>
              <a:rPr lang="fr-FR" sz="1200" i="1" dirty="0">
                <a:solidFill>
                  <a:prstClr val="black"/>
                </a:solidFill>
                <a:latin typeface="Century Gothic" panose="020B0502020202020204" pitchFamily="34" charset="0"/>
              </a:rPr>
              <a:t> 145 000 €</a:t>
            </a:r>
          </a:p>
          <a:p>
            <a:pPr lvl="0" fontAlgn="base">
              <a:spcBef>
                <a:spcPct val="0"/>
              </a:spcBef>
              <a:spcAft>
                <a:spcPct val="0"/>
              </a:spcAft>
              <a:defRPr/>
            </a:pPr>
            <a:r>
              <a:rPr lang="fr-FR" sz="1200" i="1" dirty="0">
                <a:solidFill>
                  <a:prstClr val="black"/>
                </a:solidFill>
                <a:latin typeface="Century Gothic" panose="020B0502020202020204" pitchFamily="34" charset="0"/>
              </a:rPr>
              <a:t>		</a:t>
            </a:r>
          </a:p>
          <a:p>
            <a:pPr lvl="0" fontAlgn="b"/>
            <a:r>
              <a:rPr lang="fr-FR" sz="1200" i="1" u="sng" dirty="0">
                <a:solidFill>
                  <a:prstClr val="black"/>
                </a:solidFill>
                <a:latin typeface="Century Gothic" panose="020B0502020202020204" pitchFamily="34" charset="0"/>
              </a:rPr>
              <a:t>Descriptif </a:t>
            </a:r>
            <a:r>
              <a:rPr lang="fr-FR" sz="1200" i="1" dirty="0">
                <a:solidFill>
                  <a:prstClr val="black"/>
                </a:solidFill>
                <a:latin typeface="Century Gothic" panose="020B0502020202020204" pitchFamily="34" charset="0"/>
              </a:rPr>
              <a:t>: Fourniture et pose de menuiserie traditionnelle en bois classique et pare flamme en dépose total</a:t>
            </a:r>
            <a:endParaRPr lang="fr-FR" sz="1200" dirty="0">
              <a:solidFill>
                <a:prstClr val="black"/>
              </a:solidFill>
              <a:latin typeface="Century Gothic"/>
            </a:endParaRPr>
          </a:p>
        </p:txBody>
      </p:sp>
      <p:sp>
        <p:nvSpPr>
          <p:cNvPr id="11" name="Rectangle 10"/>
          <p:cNvSpPr/>
          <p:nvPr/>
        </p:nvSpPr>
        <p:spPr>
          <a:xfrm>
            <a:off x="0" y="651461"/>
            <a:ext cx="9144000" cy="369332"/>
          </a:xfrm>
          <a:prstGeom prst="rect">
            <a:avLst/>
          </a:prstGeom>
        </p:spPr>
        <p:txBody>
          <a:bodyPr wrap="square">
            <a:spAutoFit/>
          </a:bodyPr>
          <a:lstStyle/>
          <a:p>
            <a:pPr algn="ctr"/>
            <a:r>
              <a:rPr lang="fr-FR" dirty="0">
                <a:solidFill>
                  <a:schemeClr val="bg1"/>
                </a:solidFill>
                <a:latin typeface="Century Gothic" panose="020B0502020202020204" pitchFamily="34" charset="0"/>
              </a:rPr>
              <a:t>147 avenue Malakoff 75016 Paris</a:t>
            </a:r>
          </a:p>
        </p:txBody>
      </p:sp>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37112"/>
            <a:ext cx="2273603" cy="202098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Image 2" descr="Capture d’écr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4437112"/>
            <a:ext cx="2036707" cy="202098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088161"/>
            <a:ext cx="3312368" cy="535391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158195"/>
            <a:ext cx="1646689" cy="413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4874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082" y="18041"/>
            <a:ext cx="2157922" cy="541713"/>
          </a:xfrm>
          <a:prstGeom prst="rect">
            <a:avLst/>
          </a:prstGeom>
        </p:spPr>
      </p:pic>
      <p:pic>
        <p:nvPicPr>
          <p:cNvPr id="5123" name="8C364C60-2B7E-4AA6-A985-6662B90D67B5" descr="Resized_20230616_081009.JPG">
            <a:extLst>
              <a:ext uri="{FF2B5EF4-FFF2-40B4-BE49-F238E27FC236}">
                <a16:creationId xmlns:a16="http://schemas.microsoft.com/office/drawing/2014/main" id="{BD877223-BB19-4198-D0A7-ADB5433FA0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26" y="1196752"/>
            <a:ext cx="2367633" cy="23676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9A52CA0-36C6-89D7-7747-47EBC58672AA}"/>
              </a:ext>
            </a:extLst>
          </p:cNvPr>
          <p:cNvSpPr txBox="1"/>
          <p:nvPr/>
        </p:nvSpPr>
        <p:spPr>
          <a:xfrm>
            <a:off x="323528" y="1795818"/>
            <a:ext cx="2836444" cy="861774"/>
          </a:xfrm>
          <a:prstGeom prst="rect">
            <a:avLst/>
          </a:prstGeom>
          <a:noFill/>
        </p:spPr>
        <p:txBody>
          <a:bodyPr wrap="square" rtlCol="0">
            <a:spAutoFit/>
          </a:bodyPr>
          <a:lstStyle/>
          <a:p>
            <a:pPr algn="ctr"/>
            <a:r>
              <a:rPr lang="fr-FR" sz="1600" dirty="0">
                <a:solidFill>
                  <a:prstClr val="black"/>
                </a:solidFill>
                <a:latin typeface="Century Gothic"/>
              </a:rPr>
              <a:t>106 avenue de Kléber </a:t>
            </a:r>
          </a:p>
          <a:p>
            <a:pPr algn="ctr"/>
            <a:r>
              <a:rPr lang="fr-FR" sz="1600" dirty="0">
                <a:solidFill>
                  <a:prstClr val="black"/>
                </a:solidFill>
                <a:latin typeface="Century Gothic"/>
              </a:rPr>
              <a:t>75016 Paris</a:t>
            </a:r>
          </a:p>
          <a:p>
            <a:endParaRPr lang="fr-FR" b="1" dirty="0">
              <a:solidFill>
                <a:prstClr val="black"/>
              </a:solidFill>
              <a:latin typeface="Century Gothic"/>
            </a:endParaRPr>
          </a:p>
        </p:txBody>
      </p:sp>
      <p:pic>
        <p:nvPicPr>
          <p:cNvPr id="6" name="Image 5" descr="Une image contenant plein air, fenêtre, ciel, arbre&#10;&#10;Description générée automatiquement">
            <a:extLst>
              <a:ext uri="{FF2B5EF4-FFF2-40B4-BE49-F238E27FC236}">
                <a16:creationId xmlns:a16="http://schemas.microsoft.com/office/drawing/2014/main" id="{B352319C-E2C7-E844-47F5-99F8AAFA85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2492896"/>
            <a:ext cx="3162631" cy="421684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ZoneTexte 6">
            <a:extLst>
              <a:ext uri="{FF2B5EF4-FFF2-40B4-BE49-F238E27FC236}">
                <a16:creationId xmlns:a16="http://schemas.microsoft.com/office/drawing/2014/main" id="{617BE8BE-5017-85A8-9B95-064012D5B701}"/>
              </a:ext>
            </a:extLst>
          </p:cNvPr>
          <p:cNvSpPr txBox="1"/>
          <p:nvPr/>
        </p:nvSpPr>
        <p:spPr>
          <a:xfrm>
            <a:off x="192505" y="2852936"/>
            <a:ext cx="3064941" cy="2985433"/>
          </a:xfrm>
          <a:prstGeom prst="rect">
            <a:avLst/>
          </a:prstGeom>
          <a:noFill/>
        </p:spPr>
        <p:txBody>
          <a:bodyPr wrap="square" rtlCol="0">
            <a:spAutoFit/>
          </a:bodyPr>
          <a:lstStyle/>
          <a:p>
            <a:r>
              <a:rPr lang="fr-FR" sz="1100" b="1" dirty="0">
                <a:solidFill>
                  <a:prstClr val="black"/>
                </a:solidFill>
                <a:latin typeface="Century Gothic"/>
              </a:rPr>
              <a:t>Maître d’ouvrage </a:t>
            </a:r>
          </a:p>
          <a:p>
            <a:r>
              <a:rPr lang="fr-FR" sz="1100" dirty="0">
                <a:solidFill>
                  <a:prstClr val="black"/>
                </a:solidFill>
                <a:latin typeface="Century Gothic"/>
              </a:rPr>
              <a:t>La CARAC - GAIA</a:t>
            </a:r>
          </a:p>
          <a:p>
            <a:endParaRPr lang="fr-FR" sz="1100" dirty="0">
              <a:solidFill>
                <a:prstClr val="black"/>
              </a:solidFill>
              <a:latin typeface="Century Gothic"/>
            </a:endParaRPr>
          </a:p>
          <a:p>
            <a:endParaRPr lang="fr-FR" sz="1100" dirty="0">
              <a:solidFill>
                <a:prstClr val="black"/>
              </a:solidFill>
              <a:latin typeface="Century Gothic"/>
            </a:endParaRPr>
          </a:p>
          <a:p>
            <a:r>
              <a:rPr lang="fr-FR" sz="1100" b="1" dirty="0">
                <a:solidFill>
                  <a:prstClr val="black"/>
                </a:solidFill>
                <a:latin typeface="Century Gothic"/>
              </a:rPr>
              <a:t>Maître d’œuvre </a:t>
            </a:r>
          </a:p>
          <a:p>
            <a:r>
              <a:rPr lang="fr-FR" sz="1100" dirty="0">
                <a:solidFill>
                  <a:prstClr val="black"/>
                </a:solidFill>
                <a:latin typeface="Century Gothic"/>
              </a:rPr>
              <a:t>Atelier Raf Listowski</a:t>
            </a:r>
          </a:p>
          <a:p>
            <a:r>
              <a:rPr lang="fr-FR" sz="1100" dirty="0">
                <a:solidFill>
                  <a:prstClr val="black"/>
                </a:solidFill>
                <a:latin typeface="Century Gothic"/>
              </a:rPr>
              <a:t>           </a:t>
            </a:r>
          </a:p>
          <a:p>
            <a:endParaRPr lang="fr-FR" sz="1100" dirty="0">
              <a:solidFill>
                <a:prstClr val="black"/>
              </a:solidFill>
              <a:latin typeface="Century Gothic"/>
            </a:endParaRPr>
          </a:p>
          <a:p>
            <a:r>
              <a:rPr lang="fr-FR" sz="1200" dirty="0">
                <a:solidFill>
                  <a:prstClr val="black"/>
                </a:solidFill>
                <a:latin typeface="Century Gothic"/>
              </a:rPr>
              <a:t>Montant du Marché	397 770 € HT </a:t>
            </a:r>
          </a:p>
          <a:p>
            <a:r>
              <a:rPr lang="fr-FR" sz="1200" dirty="0">
                <a:solidFill>
                  <a:prstClr val="black"/>
                </a:solidFill>
                <a:latin typeface="Century Gothic"/>
              </a:rPr>
              <a:t>Délai d’exécution 	4 mois</a:t>
            </a:r>
          </a:p>
          <a:p>
            <a:endParaRPr lang="fr-FR" sz="1200" dirty="0">
              <a:solidFill>
                <a:prstClr val="black"/>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pPr fontAlgn="base">
              <a:spcBef>
                <a:spcPct val="0"/>
              </a:spcBef>
              <a:spcAft>
                <a:spcPct val="0"/>
              </a:spcAft>
            </a:pPr>
            <a:endParaRPr lang="fr-FR" altLang="fr-FR" sz="1400" b="1" dirty="0">
              <a:solidFill>
                <a:prstClr val="black"/>
              </a:solidFill>
              <a:latin typeface="Century Gothic"/>
            </a:endParaRPr>
          </a:p>
          <a:p>
            <a:endParaRPr lang="fr-FR" sz="1400" b="1" dirty="0">
              <a:solidFill>
                <a:prstClr val="black"/>
              </a:solidFill>
              <a:latin typeface="Century Gothic"/>
            </a:endParaRPr>
          </a:p>
        </p:txBody>
      </p:sp>
      <p:sp>
        <p:nvSpPr>
          <p:cNvPr id="9" name="ZoneTexte 8">
            <a:extLst>
              <a:ext uri="{FF2B5EF4-FFF2-40B4-BE49-F238E27FC236}">
                <a16:creationId xmlns:a16="http://schemas.microsoft.com/office/drawing/2014/main" id="{55176998-3E59-EFA0-5B1D-5736ABCFA8EA}"/>
              </a:ext>
            </a:extLst>
          </p:cNvPr>
          <p:cNvSpPr txBox="1"/>
          <p:nvPr/>
        </p:nvSpPr>
        <p:spPr>
          <a:xfrm>
            <a:off x="323528" y="1202834"/>
            <a:ext cx="3240359" cy="461665"/>
          </a:xfrm>
          <a:prstGeom prst="rect">
            <a:avLst/>
          </a:prstGeom>
          <a:solidFill>
            <a:schemeClr val="bg1">
              <a:lumMod val="85000"/>
            </a:schemeClr>
          </a:solidFill>
        </p:spPr>
        <p:txBody>
          <a:bodyPr wrap="square" rtlCol="0">
            <a:spAutoFit/>
          </a:bodyPr>
          <a:lstStyle/>
          <a:p>
            <a:pPr algn="ctr"/>
            <a:r>
              <a:rPr lang="fr-FR" sz="1200" dirty="0">
                <a:latin typeface="Century Gothic"/>
              </a:rPr>
              <a:t>Opération en collaboration avec le Département</a:t>
            </a:r>
            <a:endParaRPr lang="fr-FR" b="1" dirty="0">
              <a:solidFill>
                <a:prstClr val="black"/>
              </a:solidFill>
              <a:latin typeface="Century Gothic"/>
            </a:endParaRPr>
          </a:p>
        </p:txBody>
      </p:sp>
      <p:pic>
        <p:nvPicPr>
          <p:cNvPr id="5125" name="Picture 5" descr="Raf Listowski Atelier d'Architecture | LinkedIn">
            <a:extLst>
              <a:ext uri="{FF2B5EF4-FFF2-40B4-BE49-F238E27FC236}">
                <a16:creationId xmlns:a16="http://schemas.microsoft.com/office/drawing/2014/main" id="{779DF2DC-CEA7-9FC0-9CC3-FDEB555AF0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696" y="3418763"/>
            <a:ext cx="720080" cy="72008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a:extLst>
              <a:ext uri="{FF2B5EF4-FFF2-40B4-BE49-F238E27FC236}">
                <a16:creationId xmlns:a16="http://schemas.microsoft.com/office/drawing/2014/main" id="{A0EE8ECA-A982-A718-E1D5-ED132C6E3C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6590" y="2699786"/>
            <a:ext cx="1121018" cy="627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19339B62-DD91-7458-38C5-3B6A3A19B3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7406" y="1400577"/>
            <a:ext cx="1056481" cy="29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descr="Une image contenant texte, Police, logo, Graphique&#10;&#10;Description générée automatiquement">
            <a:extLst>
              <a:ext uri="{FF2B5EF4-FFF2-40B4-BE49-F238E27FC236}">
                <a16:creationId xmlns:a16="http://schemas.microsoft.com/office/drawing/2014/main" id="{B01DA136-BA87-79BA-B120-17EE36548951}"/>
              </a:ext>
            </a:extLst>
          </p:cNvPr>
          <p:cNvPicPr>
            <a:picLocks noChangeAspect="1"/>
          </p:cNvPicPr>
          <p:nvPr/>
        </p:nvPicPr>
        <p:blipFill>
          <a:blip r:embed="rId9"/>
          <a:stretch>
            <a:fillRect/>
          </a:stretch>
        </p:blipFill>
        <p:spPr>
          <a:xfrm>
            <a:off x="54208" y="18042"/>
            <a:ext cx="2513945" cy="798910"/>
          </a:xfrm>
          <a:prstGeom prst="rect">
            <a:avLst/>
          </a:prstGeom>
        </p:spPr>
      </p:pic>
    </p:spTree>
    <p:extLst>
      <p:ext uri="{BB962C8B-B14F-4D97-AF65-F5344CB8AC3E}">
        <p14:creationId xmlns:p14="http://schemas.microsoft.com/office/powerpoint/2010/main" val="5302448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082" y="18041"/>
            <a:ext cx="2157922" cy="541713"/>
          </a:xfrm>
          <a:prstGeom prst="rect">
            <a:avLst/>
          </a:prstGeom>
        </p:spPr>
      </p:pic>
      <p:pic>
        <p:nvPicPr>
          <p:cNvPr id="3" name="7D1B1478-7EEC-49D0-B2CE-37AA2973EB9A" descr="f4a0c676-f7f2-481e-8293-3760aa05b9b6.JPG">
            <a:extLst>
              <a:ext uri="{FF2B5EF4-FFF2-40B4-BE49-F238E27FC236}">
                <a16:creationId xmlns:a16="http://schemas.microsoft.com/office/drawing/2014/main" id="{86B2E998-5EC7-A7A6-7BD6-93ED389BB4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725" y="1224213"/>
            <a:ext cx="3908708" cy="293153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B323DCB-C9B2-EB96-4A45-FB0C3A8734EA}"/>
              </a:ext>
            </a:extLst>
          </p:cNvPr>
          <p:cNvSpPr txBox="1"/>
          <p:nvPr/>
        </p:nvSpPr>
        <p:spPr>
          <a:xfrm>
            <a:off x="301567" y="2075066"/>
            <a:ext cx="3064941" cy="861774"/>
          </a:xfrm>
          <a:prstGeom prst="rect">
            <a:avLst/>
          </a:prstGeom>
          <a:noFill/>
        </p:spPr>
        <p:txBody>
          <a:bodyPr wrap="square" rtlCol="0">
            <a:spAutoFit/>
          </a:bodyPr>
          <a:lstStyle/>
          <a:p>
            <a:pPr algn="ctr"/>
            <a:r>
              <a:rPr lang="fr-FR" sz="1600" dirty="0">
                <a:solidFill>
                  <a:prstClr val="black"/>
                </a:solidFill>
                <a:latin typeface="Century Gothic"/>
              </a:rPr>
              <a:t>88 rue du Point du Jour </a:t>
            </a:r>
          </a:p>
          <a:p>
            <a:pPr algn="ctr"/>
            <a:r>
              <a:rPr lang="fr-FR" sz="1600" dirty="0">
                <a:solidFill>
                  <a:prstClr val="black"/>
                </a:solidFill>
                <a:latin typeface="Century Gothic"/>
              </a:rPr>
              <a:t>92100 Boulogne Billancourt</a:t>
            </a:r>
          </a:p>
          <a:p>
            <a:endParaRPr lang="fr-FR" b="1" dirty="0">
              <a:solidFill>
                <a:prstClr val="black"/>
              </a:solidFill>
              <a:latin typeface="Century Gothic"/>
            </a:endParaRPr>
          </a:p>
        </p:txBody>
      </p:sp>
      <p:sp>
        <p:nvSpPr>
          <p:cNvPr id="5" name="ZoneTexte 4">
            <a:extLst>
              <a:ext uri="{FF2B5EF4-FFF2-40B4-BE49-F238E27FC236}">
                <a16:creationId xmlns:a16="http://schemas.microsoft.com/office/drawing/2014/main" id="{99B638F3-03C3-FBD1-436A-73146776AB95}"/>
              </a:ext>
            </a:extLst>
          </p:cNvPr>
          <p:cNvSpPr txBox="1"/>
          <p:nvPr/>
        </p:nvSpPr>
        <p:spPr>
          <a:xfrm>
            <a:off x="189717" y="3224297"/>
            <a:ext cx="3302163" cy="2631490"/>
          </a:xfrm>
          <a:prstGeom prst="rect">
            <a:avLst/>
          </a:prstGeom>
          <a:noFill/>
        </p:spPr>
        <p:txBody>
          <a:bodyPr wrap="square" rtlCol="0">
            <a:spAutoFit/>
          </a:bodyPr>
          <a:lstStyle/>
          <a:p>
            <a:r>
              <a:rPr lang="fr-FR" sz="1200" dirty="0">
                <a:solidFill>
                  <a:prstClr val="black"/>
                </a:solidFill>
                <a:latin typeface="Century Gothic"/>
              </a:rPr>
              <a:t>Maître d’ouvrage : </a:t>
            </a:r>
            <a:r>
              <a:rPr lang="fr-FR" sz="1200" dirty="0" err="1">
                <a:solidFill>
                  <a:prstClr val="black"/>
                </a:solidFill>
                <a:latin typeface="Century Gothic"/>
              </a:rPr>
              <a:t>Artena</a:t>
            </a:r>
            <a:endParaRPr lang="fr-FR" sz="1200" dirty="0">
              <a:solidFill>
                <a:prstClr val="black"/>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r>
              <a:rPr lang="fr-FR" sz="1200" dirty="0">
                <a:solidFill>
                  <a:prstClr val="black"/>
                </a:solidFill>
                <a:latin typeface="Century Gothic"/>
              </a:rPr>
              <a:t>Maître d’œuvre : </a:t>
            </a:r>
            <a:r>
              <a:rPr lang="fr-FR" sz="1200" dirty="0" err="1">
                <a:solidFill>
                  <a:prstClr val="black"/>
                </a:solidFill>
                <a:latin typeface="Century Gothic"/>
              </a:rPr>
              <a:t>ABCDomus</a:t>
            </a:r>
            <a:endParaRPr lang="fr-FR" sz="1200" dirty="0">
              <a:solidFill>
                <a:prstClr val="black"/>
              </a:solidFill>
              <a:latin typeface="Century Gothic"/>
            </a:endParaRPr>
          </a:p>
          <a:p>
            <a:r>
              <a:rPr lang="fr-FR" sz="1100" dirty="0">
                <a:solidFill>
                  <a:prstClr val="black"/>
                </a:solidFill>
                <a:latin typeface="Century Gothic"/>
              </a:rPr>
              <a:t>           </a:t>
            </a:r>
          </a:p>
          <a:p>
            <a:endParaRPr lang="fr-FR" sz="1100" dirty="0">
              <a:solidFill>
                <a:prstClr val="black"/>
              </a:solidFill>
              <a:latin typeface="Century Gothic"/>
            </a:endParaRPr>
          </a:p>
          <a:p>
            <a:endParaRPr lang="fr-FR" sz="1100" dirty="0">
              <a:solidFill>
                <a:prstClr val="black"/>
              </a:solidFill>
              <a:latin typeface="Century Gothic"/>
            </a:endParaRPr>
          </a:p>
          <a:p>
            <a:r>
              <a:rPr lang="fr-FR" sz="1100" dirty="0">
                <a:solidFill>
                  <a:prstClr val="black"/>
                </a:solidFill>
                <a:latin typeface="Century Gothic"/>
              </a:rPr>
              <a:t>Montant du Marché</a:t>
            </a:r>
            <a:r>
              <a:rPr lang="fr-FR" sz="1100" b="1" dirty="0">
                <a:solidFill>
                  <a:prstClr val="black"/>
                </a:solidFill>
                <a:latin typeface="Century Gothic"/>
              </a:rPr>
              <a:t>	</a:t>
            </a:r>
            <a:r>
              <a:rPr lang="fr-FR" sz="1100" dirty="0">
                <a:solidFill>
                  <a:prstClr val="black"/>
                </a:solidFill>
                <a:latin typeface="Century Gothic"/>
              </a:rPr>
              <a:t>107 180 € HT </a:t>
            </a:r>
          </a:p>
          <a:p>
            <a:r>
              <a:rPr lang="fr-FR" sz="1100" dirty="0">
                <a:solidFill>
                  <a:prstClr val="black"/>
                </a:solidFill>
                <a:latin typeface="Century Gothic"/>
              </a:rPr>
              <a:t>Délai d’exécution 	9 mois</a:t>
            </a:r>
          </a:p>
          <a:p>
            <a:endParaRPr lang="fr-FR" sz="1100" b="1" dirty="0">
              <a:solidFill>
                <a:prstClr val="black"/>
              </a:solidFill>
              <a:latin typeface="Century Gothic"/>
            </a:endParaRPr>
          </a:p>
          <a:p>
            <a:r>
              <a:rPr lang="fr-FR" sz="1100" dirty="0">
                <a:solidFill>
                  <a:schemeClr val="tx2"/>
                </a:solidFill>
                <a:highlight>
                  <a:srgbClr val="C0C0C0"/>
                </a:highlight>
                <a:latin typeface="Century Gothic"/>
              </a:rPr>
              <a:t>Chantier Réceptionné en mars 2023</a:t>
            </a:r>
          </a:p>
          <a:p>
            <a:endParaRPr lang="fr-FR" sz="1200" dirty="0">
              <a:solidFill>
                <a:prstClr val="black"/>
              </a:solidFill>
              <a:latin typeface="Century Gothic"/>
            </a:endParaRPr>
          </a:p>
          <a:p>
            <a:pPr fontAlgn="base">
              <a:spcBef>
                <a:spcPct val="0"/>
              </a:spcBef>
              <a:spcAft>
                <a:spcPct val="0"/>
              </a:spcAft>
            </a:pPr>
            <a:endParaRPr lang="fr-FR" altLang="fr-FR" sz="1400" b="1" dirty="0">
              <a:solidFill>
                <a:prstClr val="black"/>
              </a:solidFill>
              <a:latin typeface="Century Gothic"/>
            </a:endParaRPr>
          </a:p>
          <a:p>
            <a:endParaRPr lang="fr-FR" sz="1400" b="1" dirty="0">
              <a:solidFill>
                <a:prstClr val="black"/>
              </a:solidFill>
              <a:latin typeface="Century Gothic"/>
            </a:endParaRPr>
          </a:p>
        </p:txBody>
      </p:sp>
      <p:sp>
        <p:nvSpPr>
          <p:cNvPr id="6" name="ZoneTexte 5">
            <a:extLst>
              <a:ext uri="{FF2B5EF4-FFF2-40B4-BE49-F238E27FC236}">
                <a16:creationId xmlns:a16="http://schemas.microsoft.com/office/drawing/2014/main" id="{C3C90B40-E98E-6DA2-47D3-987653E8F1A6}"/>
              </a:ext>
            </a:extLst>
          </p:cNvPr>
          <p:cNvSpPr txBox="1"/>
          <p:nvPr/>
        </p:nvSpPr>
        <p:spPr>
          <a:xfrm>
            <a:off x="323528" y="1202834"/>
            <a:ext cx="3240359" cy="738664"/>
          </a:xfrm>
          <a:prstGeom prst="rect">
            <a:avLst/>
          </a:prstGeom>
          <a:solidFill>
            <a:schemeClr val="bg1">
              <a:lumMod val="85000"/>
            </a:schemeClr>
          </a:solidFill>
        </p:spPr>
        <p:txBody>
          <a:bodyPr wrap="square" rtlCol="0">
            <a:spAutoFit/>
          </a:bodyPr>
          <a:lstStyle/>
          <a:p>
            <a:pPr algn="ctr"/>
            <a:r>
              <a:rPr lang="fr-FR" sz="1200" dirty="0">
                <a:latin typeface="Century Gothic"/>
              </a:rPr>
              <a:t>Opération en collaboration avec le Département </a:t>
            </a:r>
          </a:p>
          <a:p>
            <a:pPr algn="ctr"/>
            <a:endParaRPr lang="fr-FR" b="1" dirty="0">
              <a:solidFill>
                <a:prstClr val="black"/>
              </a:solidFill>
              <a:latin typeface="Century Gothic"/>
            </a:endParaRPr>
          </a:p>
        </p:txBody>
      </p:sp>
      <p:sp>
        <p:nvSpPr>
          <p:cNvPr id="9" name="ZoneTexte 8">
            <a:extLst>
              <a:ext uri="{FF2B5EF4-FFF2-40B4-BE49-F238E27FC236}">
                <a16:creationId xmlns:a16="http://schemas.microsoft.com/office/drawing/2014/main" id="{50E782CB-CE79-7725-34FB-48C7AA021696}"/>
              </a:ext>
            </a:extLst>
          </p:cNvPr>
          <p:cNvSpPr txBox="1"/>
          <p:nvPr/>
        </p:nvSpPr>
        <p:spPr>
          <a:xfrm>
            <a:off x="4932040" y="4970969"/>
            <a:ext cx="3064941" cy="1246495"/>
          </a:xfrm>
          <a:prstGeom prst="rect">
            <a:avLst/>
          </a:prstGeom>
          <a:noFill/>
        </p:spPr>
        <p:txBody>
          <a:bodyPr wrap="square" rtlCol="0">
            <a:spAutoFit/>
          </a:bodyPr>
          <a:lstStyle/>
          <a:p>
            <a:pPr marL="171450" indent="-171450">
              <a:buFont typeface="Wingdings" panose="05000000000000000000" pitchFamily="2" charset="2"/>
              <a:buChar char="v"/>
            </a:pPr>
            <a:endParaRPr lang="fr-FR" sz="1300" dirty="0">
              <a:solidFill>
                <a:prstClr val="black"/>
              </a:solidFill>
              <a:latin typeface="Century Gothic"/>
            </a:endParaRPr>
          </a:p>
          <a:p>
            <a:pPr marL="171450" indent="-171450">
              <a:buFont typeface="Courier New" panose="02070309020205020404" pitchFamily="49" charset="0"/>
              <a:buChar char="o"/>
            </a:pPr>
            <a:r>
              <a:rPr lang="fr-FR" sz="1200" dirty="0">
                <a:solidFill>
                  <a:prstClr val="black"/>
                </a:solidFill>
                <a:latin typeface="Century Gothic"/>
              </a:rPr>
              <a:t>Pose de menuiseries extérieures en aluminium</a:t>
            </a:r>
          </a:p>
          <a:p>
            <a:pPr marL="171450" indent="-171450">
              <a:buFont typeface="Courier New" panose="02070309020205020404" pitchFamily="49" charset="0"/>
              <a:buChar char="o"/>
            </a:pPr>
            <a:endParaRPr lang="fr-FR" sz="1200" dirty="0">
              <a:solidFill>
                <a:prstClr val="black"/>
              </a:solidFill>
              <a:latin typeface="Century Gothic"/>
            </a:endParaRPr>
          </a:p>
          <a:p>
            <a:pPr marL="171450" indent="-171450">
              <a:buFont typeface="Courier New" panose="02070309020205020404" pitchFamily="49" charset="0"/>
              <a:buChar char="o"/>
            </a:pPr>
            <a:r>
              <a:rPr lang="fr-FR" sz="1200" dirty="0">
                <a:solidFill>
                  <a:prstClr val="black"/>
                </a:solidFill>
                <a:latin typeface="Century Gothic"/>
              </a:rPr>
              <a:t>Pose de stores motorisés</a:t>
            </a:r>
          </a:p>
          <a:p>
            <a:endParaRPr lang="fr-FR" sz="1400" b="1" dirty="0">
              <a:solidFill>
                <a:prstClr val="black"/>
              </a:solidFill>
              <a:latin typeface="Century Gothic"/>
            </a:endParaRPr>
          </a:p>
        </p:txBody>
      </p:sp>
      <p:pic>
        <p:nvPicPr>
          <p:cNvPr id="6148" name="Picture 4">
            <a:extLst>
              <a:ext uri="{FF2B5EF4-FFF2-40B4-BE49-F238E27FC236}">
                <a16:creationId xmlns:a16="http://schemas.microsoft.com/office/drawing/2014/main" id="{CA64EBC8-DA16-9DE2-2A28-705C696F90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8766" y="3076985"/>
            <a:ext cx="2441848" cy="45784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bcdomus | LinkedIn">
            <a:extLst>
              <a:ext uri="{FF2B5EF4-FFF2-40B4-BE49-F238E27FC236}">
                <a16:creationId xmlns:a16="http://schemas.microsoft.com/office/drawing/2014/main" id="{F4CE4393-19EB-800D-2A77-92B389113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0258" y="3798087"/>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a:extLst>
              <a:ext uri="{FF2B5EF4-FFF2-40B4-BE49-F238E27FC236}">
                <a16:creationId xmlns:a16="http://schemas.microsoft.com/office/drawing/2014/main" id="{D2B715E2-2D1C-742D-734D-1767F4D49D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903" y="1449704"/>
            <a:ext cx="1063292" cy="189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8DB112B2-4A34-62F7-C457-746D855D1335}"/>
              </a:ext>
            </a:extLst>
          </p:cNvPr>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2476903" y="1639359"/>
            <a:ext cx="1063292" cy="12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descr="Une image contenant texte, Police, logo, Graphique&#10;&#10;Description générée automatiquement">
            <a:extLst>
              <a:ext uri="{FF2B5EF4-FFF2-40B4-BE49-F238E27FC236}">
                <a16:creationId xmlns:a16="http://schemas.microsoft.com/office/drawing/2014/main" id="{CBDAA777-10E1-B378-EECF-D31845974198}"/>
              </a:ext>
            </a:extLst>
          </p:cNvPr>
          <p:cNvPicPr>
            <a:picLocks noChangeAspect="1"/>
          </p:cNvPicPr>
          <p:nvPr/>
        </p:nvPicPr>
        <p:blipFill>
          <a:blip r:embed="rId9"/>
          <a:stretch>
            <a:fillRect/>
          </a:stretch>
        </p:blipFill>
        <p:spPr>
          <a:xfrm>
            <a:off x="54208" y="18042"/>
            <a:ext cx="2513945" cy="798910"/>
          </a:xfrm>
          <a:prstGeom prst="rect">
            <a:avLst/>
          </a:prstGeom>
        </p:spPr>
      </p:pic>
    </p:spTree>
    <p:extLst>
      <p:ext uri="{BB962C8B-B14F-4D97-AF65-F5344CB8AC3E}">
        <p14:creationId xmlns:p14="http://schemas.microsoft.com/office/powerpoint/2010/main" val="3322391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082" y="18041"/>
            <a:ext cx="2157922" cy="541713"/>
          </a:xfrm>
          <a:prstGeom prst="rect">
            <a:avLst/>
          </a:prstGeom>
        </p:spPr>
      </p:pic>
      <p:pic>
        <p:nvPicPr>
          <p:cNvPr id="4098" name="5E207FC3-7C67-49B5-825E-C8AFDDDC2DA1" descr="453eeeb6-7fc7-46bc-b99e-7cd099058875.JPG">
            <a:extLst>
              <a:ext uri="{FF2B5EF4-FFF2-40B4-BE49-F238E27FC236}">
                <a16:creationId xmlns:a16="http://schemas.microsoft.com/office/drawing/2014/main" id="{86AE4D3F-C69C-F570-7E99-BF711D4DF7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5477" y="1844824"/>
            <a:ext cx="5255500" cy="39416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30AB70-0A4F-BE9F-2E40-5875D38B7CC0}"/>
              </a:ext>
            </a:extLst>
          </p:cNvPr>
          <p:cNvSpPr txBox="1"/>
          <p:nvPr/>
        </p:nvSpPr>
        <p:spPr>
          <a:xfrm>
            <a:off x="107504" y="3212976"/>
            <a:ext cx="3528392" cy="2954655"/>
          </a:xfrm>
          <a:prstGeom prst="rect">
            <a:avLst/>
          </a:prstGeom>
          <a:noFill/>
        </p:spPr>
        <p:txBody>
          <a:bodyPr wrap="square" rtlCol="0">
            <a:spAutoFit/>
          </a:bodyPr>
          <a:lstStyle/>
          <a:p>
            <a:r>
              <a:rPr lang="fr-FR" sz="1200" dirty="0">
                <a:solidFill>
                  <a:prstClr val="black"/>
                </a:solidFill>
                <a:latin typeface="Century Gothic"/>
              </a:rPr>
              <a:t>Maître d’ouvrage </a:t>
            </a:r>
          </a:p>
          <a:p>
            <a:r>
              <a:rPr lang="fr-FR" sz="1200" dirty="0">
                <a:solidFill>
                  <a:prstClr val="black"/>
                </a:solidFill>
                <a:latin typeface="Century Gothic"/>
              </a:rPr>
              <a:t>OPH de Puteaux</a:t>
            </a:r>
          </a:p>
          <a:p>
            <a:endParaRPr lang="fr-FR" sz="1200" dirty="0">
              <a:solidFill>
                <a:prstClr val="black"/>
              </a:solidFill>
              <a:latin typeface="Century Gothic"/>
            </a:endParaRPr>
          </a:p>
          <a:p>
            <a:r>
              <a:rPr lang="fr-FR" sz="1200" dirty="0">
                <a:solidFill>
                  <a:prstClr val="black"/>
                </a:solidFill>
                <a:latin typeface="Century Gothic"/>
              </a:rPr>
              <a:t>Maître d’œuvre </a:t>
            </a:r>
          </a:p>
          <a:p>
            <a:r>
              <a:rPr lang="fr-FR" sz="1200" dirty="0">
                <a:solidFill>
                  <a:prstClr val="black"/>
                </a:solidFill>
                <a:latin typeface="Century Gothic"/>
              </a:rPr>
              <a:t>Atelier Raf Listowski</a:t>
            </a:r>
          </a:p>
          <a:p>
            <a:r>
              <a:rPr lang="fr-FR" sz="1200" dirty="0">
                <a:solidFill>
                  <a:prstClr val="black"/>
                </a:solidFill>
                <a:latin typeface="Century Gothic"/>
              </a:rPr>
              <a:t>           </a:t>
            </a:r>
          </a:p>
          <a:p>
            <a:endParaRPr lang="fr-FR" sz="1400" dirty="0">
              <a:solidFill>
                <a:prstClr val="black"/>
              </a:solidFill>
              <a:latin typeface="Century Gothic"/>
            </a:endParaRPr>
          </a:p>
          <a:p>
            <a:r>
              <a:rPr lang="fr-FR" sz="1200" dirty="0">
                <a:solidFill>
                  <a:prstClr val="black"/>
                </a:solidFill>
                <a:latin typeface="Century Gothic"/>
              </a:rPr>
              <a:t>Montant du Marché	803 430,00 € HT </a:t>
            </a:r>
          </a:p>
          <a:p>
            <a:r>
              <a:rPr lang="fr-FR" sz="1200" dirty="0">
                <a:solidFill>
                  <a:prstClr val="black"/>
                </a:solidFill>
                <a:latin typeface="Century Gothic"/>
              </a:rPr>
              <a:t>Délai d’exécution 	12 mois</a:t>
            </a:r>
          </a:p>
          <a:p>
            <a:endParaRPr lang="fr-FR" sz="1200" dirty="0">
              <a:solidFill>
                <a:prstClr val="black"/>
              </a:solidFill>
              <a:latin typeface="Century Gothic"/>
            </a:endParaRPr>
          </a:p>
          <a:p>
            <a:endParaRPr lang="fr-FR" sz="1200" b="1" dirty="0">
              <a:solidFill>
                <a:srgbClr val="00B0F0"/>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pPr fontAlgn="base">
              <a:spcBef>
                <a:spcPct val="0"/>
              </a:spcBef>
              <a:spcAft>
                <a:spcPct val="0"/>
              </a:spcAft>
            </a:pPr>
            <a:endParaRPr lang="fr-FR" altLang="fr-FR" sz="1400" b="1" dirty="0">
              <a:solidFill>
                <a:prstClr val="black"/>
              </a:solidFill>
              <a:latin typeface="Century Gothic"/>
            </a:endParaRPr>
          </a:p>
          <a:p>
            <a:endParaRPr lang="fr-FR" sz="1400" b="1" dirty="0">
              <a:solidFill>
                <a:prstClr val="black"/>
              </a:solidFill>
              <a:latin typeface="Century Gothic"/>
            </a:endParaRPr>
          </a:p>
        </p:txBody>
      </p:sp>
      <p:sp>
        <p:nvSpPr>
          <p:cNvPr id="5" name="ZoneTexte 4">
            <a:extLst>
              <a:ext uri="{FF2B5EF4-FFF2-40B4-BE49-F238E27FC236}">
                <a16:creationId xmlns:a16="http://schemas.microsoft.com/office/drawing/2014/main" id="{0D6A0FFA-97D6-C0C1-CF2A-E87BFD52CEA0}"/>
              </a:ext>
            </a:extLst>
          </p:cNvPr>
          <p:cNvSpPr txBox="1"/>
          <p:nvPr/>
        </p:nvSpPr>
        <p:spPr>
          <a:xfrm>
            <a:off x="215516" y="1954632"/>
            <a:ext cx="3420380" cy="1046440"/>
          </a:xfrm>
          <a:prstGeom prst="rect">
            <a:avLst/>
          </a:prstGeom>
          <a:noFill/>
        </p:spPr>
        <p:txBody>
          <a:bodyPr wrap="square" rtlCol="0">
            <a:spAutoFit/>
          </a:bodyPr>
          <a:lstStyle/>
          <a:p>
            <a:pPr algn="ctr"/>
            <a:endParaRPr lang="fr-FR" sz="1200" dirty="0">
              <a:solidFill>
                <a:prstClr val="black"/>
              </a:solidFill>
              <a:latin typeface="Century Gothic"/>
            </a:endParaRPr>
          </a:p>
          <a:p>
            <a:pPr algn="ctr"/>
            <a:r>
              <a:rPr lang="fr-FR" sz="1600" dirty="0">
                <a:solidFill>
                  <a:prstClr val="black"/>
                </a:solidFill>
                <a:latin typeface="Century Gothic"/>
              </a:rPr>
              <a:t>38 rue Anatole France </a:t>
            </a:r>
          </a:p>
          <a:p>
            <a:pPr algn="ctr"/>
            <a:r>
              <a:rPr lang="fr-FR" sz="1600" dirty="0">
                <a:solidFill>
                  <a:prstClr val="black"/>
                </a:solidFill>
                <a:latin typeface="Century Gothic"/>
              </a:rPr>
              <a:t>92800 Puteaux</a:t>
            </a:r>
          </a:p>
          <a:p>
            <a:endParaRPr lang="fr-FR" b="1" dirty="0">
              <a:solidFill>
                <a:prstClr val="black"/>
              </a:solidFill>
              <a:latin typeface="Century Gothic"/>
            </a:endParaRPr>
          </a:p>
        </p:txBody>
      </p:sp>
      <p:sp>
        <p:nvSpPr>
          <p:cNvPr id="6" name="ZoneTexte 5">
            <a:extLst>
              <a:ext uri="{FF2B5EF4-FFF2-40B4-BE49-F238E27FC236}">
                <a16:creationId xmlns:a16="http://schemas.microsoft.com/office/drawing/2014/main" id="{6CFEBC49-33F0-4628-BD7B-77DF48404432}"/>
              </a:ext>
            </a:extLst>
          </p:cNvPr>
          <p:cNvSpPr txBox="1"/>
          <p:nvPr/>
        </p:nvSpPr>
        <p:spPr>
          <a:xfrm>
            <a:off x="298458" y="1143682"/>
            <a:ext cx="3337438" cy="492443"/>
          </a:xfrm>
          <a:prstGeom prst="rect">
            <a:avLst/>
          </a:prstGeom>
          <a:solidFill>
            <a:schemeClr val="bg1">
              <a:lumMod val="85000"/>
            </a:schemeClr>
          </a:solidFill>
        </p:spPr>
        <p:txBody>
          <a:bodyPr wrap="square" rtlCol="0">
            <a:spAutoFit/>
          </a:bodyPr>
          <a:lstStyle/>
          <a:p>
            <a:pPr algn="ctr"/>
            <a:r>
              <a:rPr lang="fr-FR" sz="1200" dirty="0">
                <a:latin typeface="Century Gothic"/>
              </a:rPr>
              <a:t>Opération en collaboration avec</a:t>
            </a:r>
          </a:p>
          <a:p>
            <a:pPr algn="ctr"/>
            <a:r>
              <a:rPr lang="fr-FR" sz="1200" dirty="0">
                <a:latin typeface="Century Gothic"/>
              </a:rPr>
              <a:t>le Département</a:t>
            </a:r>
          </a:p>
          <a:p>
            <a:pPr algn="ctr"/>
            <a:endParaRPr lang="fr-FR" sz="100" b="1" dirty="0">
              <a:solidFill>
                <a:prstClr val="black"/>
              </a:solidFill>
              <a:latin typeface="Century Gothic"/>
            </a:endParaRPr>
          </a:p>
        </p:txBody>
      </p:sp>
      <p:pic>
        <p:nvPicPr>
          <p:cNvPr id="4100" name="Picture 4" descr="Archive pour la catégorie &quot;Travaux&quot; | OHP PUTEAUX">
            <a:extLst>
              <a:ext uri="{FF2B5EF4-FFF2-40B4-BE49-F238E27FC236}">
                <a16:creationId xmlns:a16="http://schemas.microsoft.com/office/drawing/2014/main" id="{A17F25A7-C5DE-1B93-26DC-987FA15A8F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280" y="3012671"/>
            <a:ext cx="1113393" cy="6619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f Listowski Atelier d'Architecture | LinkedIn">
            <a:extLst>
              <a:ext uri="{FF2B5EF4-FFF2-40B4-BE49-F238E27FC236}">
                <a16:creationId xmlns:a16="http://schemas.microsoft.com/office/drawing/2014/main" id="{288CDD59-B344-5C65-43AE-15E90C2364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9193" y="3624261"/>
            <a:ext cx="647566" cy="647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EC3A4546-0241-DAB3-193E-69064CFAD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1363150"/>
            <a:ext cx="1025159" cy="182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CF906FB8-9D27-44D6-4916-CC2CA043AD5E}"/>
              </a:ext>
            </a:extLst>
          </p:cNvPr>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2555776" y="1544913"/>
            <a:ext cx="1025167" cy="12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descr="Une image contenant texte, Police, logo, Graphique&#10;&#10;Description générée automatiquement">
            <a:extLst>
              <a:ext uri="{FF2B5EF4-FFF2-40B4-BE49-F238E27FC236}">
                <a16:creationId xmlns:a16="http://schemas.microsoft.com/office/drawing/2014/main" id="{C55EDAA5-AE8A-8714-A284-14229FD94AC4}"/>
              </a:ext>
            </a:extLst>
          </p:cNvPr>
          <p:cNvPicPr>
            <a:picLocks noChangeAspect="1"/>
          </p:cNvPicPr>
          <p:nvPr/>
        </p:nvPicPr>
        <p:blipFill>
          <a:blip r:embed="rId9"/>
          <a:stretch>
            <a:fillRect/>
          </a:stretch>
        </p:blipFill>
        <p:spPr>
          <a:xfrm>
            <a:off x="54208" y="18042"/>
            <a:ext cx="2513945" cy="798910"/>
          </a:xfrm>
          <a:prstGeom prst="rect">
            <a:avLst/>
          </a:prstGeom>
        </p:spPr>
      </p:pic>
    </p:spTree>
    <p:extLst>
      <p:ext uri="{BB962C8B-B14F-4D97-AF65-F5344CB8AC3E}">
        <p14:creationId xmlns:p14="http://schemas.microsoft.com/office/powerpoint/2010/main" val="38319288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53660" y="3019102"/>
            <a:ext cx="3528392" cy="2954655"/>
          </a:xfrm>
          <a:prstGeom prst="rect">
            <a:avLst/>
          </a:prstGeom>
          <a:noFill/>
        </p:spPr>
        <p:txBody>
          <a:bodyPr wrap="square" rtlCol="0">
            <a:spAutoFit/>
          </a:bodyPr>
          <a:lstStyle/>
          <a:p>
            <a:r>
              <a:rPr lang="fr-FR" sz="1200" dirty="0">
                <a:solidFill>
                  <a:prstClr val="black"/>
                </a:solidFill>
                <a:latin typeface="Century Gothic"/>
              </a:rPr>
              <a:t>Maître d’ouvrage </a:t>
            </a:r>
          </a:p>
          <a:p>
            <a:r>
              <a:rPr lang="fr-FR" sz="1200" dirty="0">
                <a:solidFill>
                  <a:prstClr val="black"/>
                </a:solidFill>
                <a:latin typeface="Century Gothic"/>
              </a:rPr>
              <a:t>Centre de Conseil et de Services – CCS</a:t>
            </a:r>
          </a:p>
          <a:p>
            <a:endParaRPr lang="fr-FR" sz="1200" dirty="0">
              <a:solidFill>
                <a:prstClr val="black"/>
              </a:solidFill>
              <a:latin typeface="Century Gothic"/>
            </a:endParaRPr>
          </a:p>
          <a:p>
            <a:r>
              <a:rPr lang="fr-FR" sz="1200" dirty="0">
                <a:solidFill>
                  <a:prstClr val="black"/>
                </a:solidFill>
                <a:latin typeface="Century Gothic"/>
              </a:rPr>
              <a:t>Maître d’œuvre </a:t>
            </a:r>
          </a:p>
          <a:p>
            <a:r>
              <a:rPr lang="fr-FR" sz="1200" dirty="0" err="1">
                <a:solidFill>
                  <a:prstClr val="black"/>
                </a:solidFill>
                <a:latin typeface="Century Gothic"/>
              </a:rPr>
              <a:t>Scoping</a:t>
            </a:r>
            <a:r>
              <a:rPr lang="fr-FR" sz="1200" dirty="0">
                <a:solidFill>
                  <a:prstClr val="black"/>
                </a:solidFill>
                <a:latin typeface="Century Gothic"/>
              </a:rPr>
              <a:t> </a:t>
            </a:r>
          </a:p>
          <a:p>
            <a:r>
              <a:rPr lang="fr-FR" sz="1200" dirty="0">
                <a:solidFill>
                  <a:prstClr val="black"/>
                </a:solidFill>
                <a:latin typeface="Century Gothic"/>
              </a:rPr>
              <a:t>           </a:t>
            </a:r>
          </a:p>
          <a:p>
            <a:endParaRPr lang="fr-FR" sz="1400" dirty="0">
              <a:solidFill>
                <a:prstClr val="black"/>
              </a:solidFill>
              <a:latin typeface="Century Gothic"/>
            </a:endParaRPr>
          </a:p>
          <a:p>
            <a:r>
              <a:rPr lang="fr-FR" sz="1200" dirty="0">
                <a:solidFill>
                  <a:prstClr val="black"/>
                </a:solidFill>
                <a:latin typeface="Century Gothic"/>
              </a:rPr>
              <a:t>Montant du Marché	371 500 € HT </a:t>
            </a:r>
          </a:p>
          <a:p>
            <a:r>
              <a:rPr lang="fr-FR" sz="1200" dirty="0">
                <a:solidFill>
                  <a:prstClr val="black"/>
                </a:solidFill>
                <a:latin typeface="Century Gothic"/>
              </a:rPr>
              <a:t>Délai d’exécution 	12 mois</a:t>
            </a:r>
          </a:p>
          <a:p>
            <a:endParaRPr lang="fr-FR" sz="1200" dirty="0">
              <a:solidFill>
                <a:prstClr val="black"/>
              </a:solidFill>
              <a:latin typeface="Century Gothic"/>
            </a:endParaRPr>
          </a:p>
          <a:p>
            <a:endParaRPr lang="fr-FR" sz="1200" b="1" dirty="0">
              <a:solidFill>
                <a:srgbClr val="00B0F0"/>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pPr fontAlgn="base">
              <a:spcBef>
                <a:spcPct val="0"/>
              </a:spcBef>
              <a:spcAft>
                <a:spcPct val="0"/>
              </a:spcAft>
            </a:pPr>
            <a:endParaRPr lang="fr-FR" altLang="fr-FR" sz="1400" b="1" dirty="0">
              <a:solidFill>
                <a:prstClr val="black"/>
              </a:solidFill>
              <a:latin typeface="Century Gothic"/>
            </a:endParaRPr>
          </a:p>
          <a:p>
            <a:endParaRPr lang="fr-FR" sz="1400" b="1" dirty="0">
              <a:solidFill>
                <a:prstClr val="black"/>
              </a:solidFill>
              <a:latin typeface="Century Gothic"/>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082" y="18041"/>
            <a:ext cx="2157922" cy="541713"/>
          </a:xfrm>
          <a:prstGeom prst="rect">
            <a:avLst/>
          </a:prstGeom>
        </p:spPr>
      </p:pic>
      <p:pic>
        <p:nvPicPr>
          <p:cNvPr id="2050" name="72CB53A0-F676-4E24-96AD-8D881D03729E" descr="b8bc09a7-f290-4908-b733-938b82e4cdc0.JPG">
            <a:extLst>
              <a:ext uri="{FF2B5EF4-FFF2-40B4-BE49-F238E27FC236}">
                <a16:creationId xmlns:a16="http://schemas.microsoft.com/office/drawing/2014/main" id="{061543E5-03A5-A288-36AE-5E3ECB3B16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340769"/>
            <a:ext cx="5082084" cy="50820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1A902A2-8677-C715-82E1-6ABC1639E64B}"/>
              </a:ext>
            </a:extLst>
          </p:cNvPr>
          <p:cNvSpPr txBox="1"/>
          <p:nvPr/>
        </p:nvSpPr>
        <p:spPr>
          <a:xfrm>
            <a:off x="199815" y="1772816"/>
            <a:ext cx="3312368" cy="769441"/>
          </a:xfrm>
          <a:prstGeom prst="rect">
            <a:avLst/>
          </a:prstGeom>
          <a:noFill/>
        </p:spPr>
        <p:txBody>
          <a:bodyPr wrap="square" rtlCol="0">
            <a:spAutoFit/>
          </a:bodyPr>
          <a:lstStyle/>
          <a:p>
            <a:endParaRPr lang="fr-FR" sz="1200" dirty="0">
              <a:solidFill>
                <a:prstClr val="black"/>
              </a:solidFill>
              <a:latin typeface="Century Gothic"/>
            </a:endParaRPr>
          </a:p>
          <a:p>
            <a:pPr algn="ctr"/>
            <a:r>
              <a:rPr lang="fr-FR" sz="1600" dirty="0">
                <a:solidFill>
                  <a:prstClr val="black"/>
                </a:solidFill>
                <a:latin typeface="Century Gothic"/>
              </a:rPr>
              <a:t>11 rue d’Aguesseau </a:t>
            </a:r>
          </a:p>
          <a:p>
            <a:pPr algn="ctr"/>
            <a:r>
              <a:rPr lang="fr-FR" sz="1600" dirty="0">
                <a:solidFill>
                  <a:prstClr val="black"/>
                </a:solidFill>
                <a:latin typeface="Century Gothic"/>
              </a:rPr>
              <a:t>75008 Paris</a:t>
            </a:r>
            <a:endParaRPr lang="fr-FR" dirty="0">
              <a:solidFill>
                <a:prstClr val="black"/>
              </a:solidFill>
              <a:latin typeface="Century Gothic"/>
            </a:endParaRPr>
          </a:p>
        </p:txBody>
      </p:sp>
      <p:sp>
        <p:nvSpPr>
          <p:cNvPr id="10" name="ZoneTexte 9">
            <a:extLst>
              <a:ext uri="{FF2B5EF4-FFF2-40B4-BE49-F238E27FC236}">
                <a16:creationId xmlns:a16="http://schemas.microsoft.com/office/drawing/2014/main" id="{FCFDAFD0-4831-B2DD-3606-39CF4408AE79}"/>
              </a:ext>
            </a:extLst>
          </p:cNvPr>
          <p:cNvSpPr txBox="1"/>
          <p:nvPr/>
        </p:nvSpPr>
        <p:spPr>
          <a:xfrm>
            <a:off x="209996" y="1185934"/>
            <a:ext cx="3178473" cy="478565"/>
          </a:xfrm>
          <a:prstGeom prst="rect">
            <a:avLst/>
          </a:prstGeom>
          <a:solidFill>
            <a:schemeClr val="bg1">
              <a:lumMod val="85000"/>
            </a:schemeClr>
          </a:solidFill>
        </p:spPr>
        <p:txBody>
          <a:bodyPr wrap="square" rtlCol="0">
            <a:spAutoFit/>
          </a:bodyPr>
          <a:lstStyle/>
          <a:p>
            <a:pPr algn="ctr"/>
            <a:r>
              <a:rPr lang="fr-FR" sz="1200" dirty="0">
                <a:latin typeface="Century Gothic"/>
              </a:rPr>
              <a:t>Opération en collaboration avec le Département </a:t>
            </a:r>
            <a:endParaRPr lang="fr-FR" b="1" dirty="0">
              <a:solidFill>
                <a:prstClr val="black"/>
              </a:solidFill>
              <a:latin typeface="Century Gothic"/>
            </a:endParaRPr>
          </a:p>
        </p:txBody>
      </p:sp>
      <p:pic>
        <p:nvPicPr>
          <p:cNvPr id="2052" name="Picture 4" descr="CENTRE DE CONSEIL ET DE SERVICE -CCS | LinkedIn">
            <a:extLst>
              <a:ext uri="{FF2B5EF4-FFF2-40B4-BE49-F238E27FC236}">
                <a16:creationId xmlns:a16="http://schemas.microsoft.com/office/drawing/2014/main" id="{EB5F492B-CF0F-0825-AA24-2091BA708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7057" y="2756100"/>
            <a:ext cx="526003" cy="5260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ccueil - SCOPING">
            <a:extLst>
              <a:ext uri="{FF2B5EF4-FFF2-40B4-BE49-F238E27FC236}">
                <a16:creationId xmlns:a16="http://schemas.microsoft.com/office/drawing/2014/main" id="{BAB684AA-B647-63C1-8D1C-E1113AEEDC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8221" y="3645694"/>
            <a:ext cx="1257802" cy="37245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Une image contenant texte, Police, logo, Graphique&#10;&#10;Description générée automatiquement">
            <a:extLst>
              <a:ext uri="{FF2B5EF4-FFF2-40B4-BE49-F238E27FC236}">
                <a16:creationId xmlns:a16="http://schemas.microsoft.com/office/drawing/2014/main" id="{51E32ADD-9288-CEFF-2B5C-58894F18EC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0059" y="1414104"/>
            <a:ext cx="978410" cy="269704"/>
          </a:xfrm>
          <a:prstGeom prst="rect">
            <a:avLst/>
          </a:prstGeom>
        </p:spPr>
      </p:pic>
      <p:pic>
        <p:nvPicPr>
          <p:cNvPr id="3" name="Image 2" descr="Une image contenant texte, Police, logo, Graphique&#10;&#10;Description générée automatiquement">
            <a:extLst>
              <a:ext uri="{FF2B5EF4-FFF2-40B4-BE49-F238E27FC236}">
                <a16:creationId xmlns:a16="http://schemas.microsoft.com/office/drawing/2014/main" id="{6BE6C5B1-9503-C7A4-4E61-C03E40642EAE}"/>
              </a:ext>
            </a:extLst>
          </p:cNvPr>
          <p:cNvPicPr>
            <a:picLocks noChangeAspect="1"/>
          </p:cNvPicPr>
          <p:nvPr/>
        </p:nvPicPr>
        <p:blipFill>
          <a:blip r:embed="rId8"/>
          <a:stretch>
            <a:fillRect/>
          </a:stretch>
        </p:blipFill>
        <p:spPr>
          <a:xfrm>
            <a:off x="54208" y="18042"/>
            <a:ext cx="2513945" cy="798910"/>
          </a:xfrm>
          <a:prstGeom prst="rect">
            <a:avLst/>
          </a:prstGeom>
        </p:spPr>
      </p:pic>
    </p:spTree>
    <p:extLst>
      <p:ext uri="{BB962C8B-B14F-4D97-AF65-F5344CB8AC3E}">
        <p14:creationId xmlns:p14="http://schemas.microsoft.com/office/powerpoint/2010/main" val="3085107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082" y="18041"/>
            <a:ext cx="2157922" cy="541713"/>
          </a:xfrm>
          <a:prstGeom prst="rect">
            <a:avLst/>
          </a:prstGeom>
        </p:spPr>
      </p:pic>
      <p:pic>
        <p:nvPicPr>
          <p:cNvPr id="3074" name="35BF25A8-27E6-4F12-91EB-831FD4A1F235" descr="98982277-11f1-4bfe-a447-3f9eadb01763.JPG">
            <a:extLst>
              <a:ext uri="{FF2B5EF4-FFF2-40B4-BE49-F238E27FC236}">
                <a16:creationId xmlns:a16="http://schemas.microsoft.com/office/drawing/2014/main" id="{82EC36F0-EAD2-1893-711F-7F074F22DF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42" y="1268760"/>
            <a:ext cx="5176491" cy="517649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B455F90-1B38-88B7-E66D-06F35EC433E0}"/>
              </a:ext>
            </a:extLst>
          </p:cNvPr>
          <p:cNvSpPr txBox="1"/>
          <p:nvPr/>
        </p:nvSpPr>
        <p:spPr>
          <a:xfrm>
            <a:off x="5442764" y="1916832"/>
            <a:ext cx="3377708" cy="4062651"/>
          </a:xfrm>
          <a:prstGeom prst="rect">
            <a:avLst/>
          </a:prstGeom>
          <a:noFill/>
        </p:spPr>
        <p:txBody>
          <a:bodyPr wrap="square" rtlCol="0">
            <a:spAutoFit/>
          </a:bodyPr>
          <a:lstStyle/>
          <a:p>
            <a:pPr marL="171450" indent="-171450">
              <a:buFont typeface="Wingdings" panose="05000000000000000000" pitchFamily="2" charset="2"/>
              <a:buChar char="v"/>
            </a:pPr>
            <a:endParaRPr lang="fr-FR" sz="1300" dirty="0">
              <a:solidFill>
                <a:prstClr val="black"/>
              </a:solidFill>
              <a:latin typeface="Century Gothic"/>
            </a:endParaRPr>
          </a:p>
          <a:p>
            <a:pPr marL="171450" indent="-171450">
              <a:buFont typeface="Wingdings" panose="05000000000000000000" pitchFamily="2" charset="2"/>
              <a:buChar char="v"/>
            </a:pPr>
            <a:endParaRPr lang="fr-FR" sz="1300" dirty="0">
              <a:solidFill>
                <a:prstClr val="black"/>
              </a:solidFill>
              <a:latin typeface="Century Gothic"/>
            </a:endParaRPr>
          </a:p>
          <a:p>
            <a:pPr marL="171450" indent="-171450">
              <a:buFont typeface="Wingdings" panose="05000000000000000000" pitchFamily="2" charset="2"/>
              <a:buChar char="v"/>
            </a:pPr>
            <a:endParaRPr lang="fr-FR" sz="1300" dirty="0">
              <a:solidFill>
                <a:prstClr val="black"/>
              </a:solidFill>
              <a:latin typeface="Century Gothic"/>
            </a:endParaRPr>
          </a:p>
          <a:p>
            <a:pPr marL="285750" indent="-285750" algn="just">
              <a:buFont typeface="Courier New" panose="02070309020205020404" pitchFamily="49" charset="0"/>
              <a:buChar char="o"/>
            </a:pPr>
            <a:r>
              <a:rPr lang="fr-FR" sz="1300" dirty="0">
                <a:solidFill>
                  <a:prstClr val="black"/>
                </a:solidFill>
                <a:latin typeface="Century Gothic"/>
              </a:rPr>
              <a:t>Dépose totale des menuiseries existantes</a:t>
            </a:r>
          </a:p>
          <a:p>
            <a:pPr marL="285750" indent="-285750" algn="just">
              <a:buFont typeface="Courier New" panose="02070309020205020404" pitchFamily="49" charset="0"/>
              <a:buChar char="o"/>
            </a:pPr>
            <a:endParaRPr lang="fr-FR" sz="1300" dirty="0">
              <a:solidFill>
                <a:prstClr val="black"/>
              </a:solidFill>
              <a:latin typeface="Century Gothic"/>
            </a:endParaRPr>
          </a:p>
          <a:p>
            <a:pPr marL="285750" indent="-285750" algn="just">
              <a:buFont typeface="Courier New" panose="02070309020205020404" pitchFamily="49" charset="0"/>
              <a:buChar char="o"/>
            </a:pPr>
            <a:r>
              <a:rPr lang="fr-FR" sz="1300" dirty="0">
                <a:solidFill>
                  <a:prstClr val="black"/>
                </a:solidFill>
                <a:latin typeface="Century Gothic"/>
              </a:rPr>
              <a:t>Pose de vitrage antieffraction sur les menuiseries du niveau R + 1</a:t>
            </a:r>
          </a:p>
          <a:p>
            <a:pPr marL="285750" indent="-285750" algn="just">
              <a:buFont typeface="Courier New" panose="02070309020205020404" pitchFamily="49" charset="0"/>
              <a:buChar char="o"/>
            </a:pPr>
            <a:endParaRPr lang="fr-FR" sz="1300" dirty="0">
              <a:solidFill>
                <a:prstClr val="black"/>
              </a:solidFill>
              <a:latin typeface="Century Gothic"/>
            </a:endParaRPr>
          </a:p>
          <a:p>
            <a:pPr marL="285750" indent="-285750" algn="just">
              <a:buFont typeface="Courier New" panose="02070309020205020404" pitchFamily="49" charset="0"/>
              <a:buChar char="o"/>
            </a:pPr>
            <a:r>
              <a:rPr lang="fr-FR" sz="1300" dirty="0">
                <a:solidFill>
                  <a:prstClr val="black"/>
                </a:solidFill>
                <a:latin typeface="Century Gothic"/>
              </a:rPr>
              <a:t>Pose de menuiseries extérieures en bois exotique finition thermolaquée blanche</a:t>
            </a:r>
          </a:p>
          <a:p>
            <a:pPr marL="285750" indent="-285750" algn="just">
              <a:buFont typeface="Courier New" panose="02070309020205020404" pitchFamily="49" charset="0"/>
              <a:buChar char="o"/>
            </a:pPr>
            <a:endParaRPr lang="fr-FR" sz="1300" dirty="0">
              <a:solidFill>
                <a:prstClr val="black"/>
              </a:solidFill>
              <a:latin typeface="Century Gothic"/>
            </a:endParaRPr>
          </a:p>
          <a:p>
            <a:pPr marL="285750" indent="-285750" algn="just">
              <a:buFont typeface="Courier New" panose="02070309020205020404" pitchFamily="49" charset="0"/>
              <a:buChar char="o"/>
            </a:pPr>
            <a:r>
              <a:rPr lang="fr-FR" sz="1300" dirty="0">
                <a:solidFill>
                  <a:prstClr val="black"/>
                </a:solidFill>
                <a:latin typeface="Century Gothic"/>
              </a:rPr>
              <a:t>Pose de porte en bois exotique </a:t>
            </a:r>
          </a:p>
          <a:p>
            <a:endParaRPr lang="fr-FR" sz="1200" dirty="0">
              <a:solidFill>
                <a:prstClr val="black"/>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endParaRPr lang="fr-FR" sz="1200" dirty="0">
              <a:solidFill>
                <a:prstClr val="black"/>
              </a:solidFill>
              <a:latin typeface="Century Gothic"/>
            </a:endParaRPr>
          </a:p>
          <a:p>
            <a:pPr fontAlgn="base">
              <a:spcBef>
                <a:spcPct val="0"/>
              </a:spcBef>
              <a:spcAft>
                <a:spcPct val="0"/>
              </a:spcAft>
            </a:pPr>
            <a:endParaRPr lang="fr-FR" altLang="fr-FR" sz="1400" b="1" dirty="0">
              <a:solidFill>
                <a:prstClr val="black"/>
              </a:solidFill>
              <a:latin typeface="Century Gothic"/>
            </a:endParaRPr>
          </a:p>
          <a:p>
            <a:endParaRPr lang="fr-FR" sz="1400" b="1" dirty="0">
              <a:solidFill>
                <a:prstClr val="black"/>
              </a:solidFill>
              <a:latin typeface="Century Gothic"/>
            </a:endParaRPr>
          </a:p>
        </p:txBody>
      </p:sp>
      <p:pic>
        <p:nvPicPr>
          <p:cNvPr id="5" name="Image 4" descr="Une image contenant texte, Police, logo, Graphique&#10;&#10;Description générée automatiquement">
            <a:extLst>
              <a:ext uri="{FF2B5EF4-FFF2-40B4-BE49-F238E27FC236}">
                <a16:creationId xmlns:a16="http://schemas.microsoft.com/office/drawing/2014/main" id="{03DE0EE6-9BAF-153C-D34F-1B6F0FCC261D}"/>
              </a:ext>
            </a:extLst>
          </p:cNvPr>
          <p:cNvPicPr>
            <a:picLocks noChangeAspect="1"/>
          </p:cNvPicPr>
          <p:nvPr/>
        </p:nvPicPr>
        <p:blipFill>
          <a:blip r:embed="rId5"/>
          <a:stretch>
            <a:fillRect/>
          </a:stretch>
        </p:blipFill>
        <p:spPr>
          <a:xfrm>
            <a:off x="54208" y="18042"/>
            <a:ext cx="2513945" cy="798910"/>
          </a:xfrm>
          <a:prstGeom prst="rect">
            <a:avLst/>
          </a:prstGeom>
        </p:spPr>
      </p:pic>
    </p:spTree>
    <p:extLst>
      <p:ext uri="{BB962C8B-B14F-4D97-AF65-F5344CB8AC3E}">
        <p14:creationId xmlns:p14="http://schemas.microsoft.com/office/powerpoint/2010/main" val="34936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3883" y="1217605"/>
            <a:ext cx="2613518" cy="187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txBox="1">
            <a:spLocks noChangeArrowheads="1"/>
          </p:cNvSpPr>
          <p:nvPr/>
        </p:nvSpPr>
        <p:spPr>
          <a:xfrm>
            <a:off x="-468560" y="365125"/>
            <a:ext cx="9361040" cy="1043485"/>
          </a:xfrm>
          <a:solidFill>
            <a:schemeClr val="bg2"/>
          </a:solidFill>
          <a:ln>
            <a:solidFill>
              <a:srgbClr val="0000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fr-FR" altLang="fr-FR" sz="2000" b="1" dirty="0">
                <a:solidFill>
                  <a:schemeClr val="bg1"/>
                </a:solidFill>
                <a:latin typeface="Arial" pitchFamily="34" charset="0"/>
              </a:rPr>
            </a:br>
            <a:r>
              <a:rPr lang="fr-FR" altLang="fr-FR" sz="2000" b="1" dirty="0">
                <a:solidFill>
                  <a:schemeClr val="bg1"/>
                </a:solidFill>
                <a:latin typeface="Arial" pitchFamily="34" charset="0"/>
              </a:rPr>
              <a:t>  Notre souhait  : Vous compter parmi nos prochains clients satisfaits… </a:t>
            </a:r>
            <a:endParaRPr lang="fr-FR" altLang="fr-FR" sz="1600" b="1" dirty="0">
              <a:solidFill>
                <a:schemeClr val="bg1"/>
              </a:solidFill>
              <a:latin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87673">
            <a:off x="431297" y="2386447"/>
            <a:ext cx="2313014" cy="330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33338">
            <a:off x="1206967" y="2463658"/>
            <a:ext cx="2561548" cy="317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225" y="2277578"/>
            <a:ext cx="2836496" cy="356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60041">
            <a:off x="5874091" y="2510439"/>
            <a:ext cx="2568271" cy="328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48915">
            <a:off x="4155601" y="2677358"/>
            <a:ext cx="2381120" cy="290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5284">
            <a:off x="6919950" y="2744916"/>
            <a:ext cx="2066340" cy="278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28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538" y="1200732"/>
            <a:ext cx="7058174" cy="151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 y="3879851"/>
            <a:ext cx="24955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9" name="ZoneTexte 13"/>
          <p:cNvSpPr txBox="1">
            <a:spLocks noChangeArrowheads="1"/>
          </p:cNvSpPr>
          <p:nvPr/>
        </p:nvSpPr>
        <p:spPr bwMode="auto">
          <a:xfrm>
            <a:off x="1550986" y="2715105"/>
            <a:ext cx="6075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100" dirty="0">
                <a:latin typeface="Century Gothic" pitchFamily="34" charset="0"/>
              </a:rPr>
              <a:t>Nous intervenons sur l’ensemble des points clés d’un projet de rénovation énergétique</a:t>
            </a:r>
          </a:p>
        </p:txBody>
      </p:sp>
      <p:sp>
        <p:nvSpPr>
          <p:cNvPr id="11270" name="ZoneTexte 13"/>
          <p:cNvSpPr txBox="1">
            <a:spLocks noChangeArrowheads="1"/>
          </p:cNvSpPr>
          <p:nvPr/>
        </p:nvSpPr>
        <p:spPr bwMode="auto">
          <a:xfrm>
            <a:off x="2527300" y="3636963"/>
            <a:ext cx="3609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100">
                <a:latin typeface="Century Gothic" pitchFamily="34" charset="0"/>
                <a:sym typeface="Wingdings" pitchFamily="2" charset="2"/>
              </a:rPr>
              <a:t> </a:t>
            </a:r>
            <a:r>
              <a:rPr lang="fr-FR" altLang="fr-FR" sz="1100">
                <a:latin typeface="Century Gothic" pitchFamily="34" charset="0"/>
              </a:rPr>
              <a:t>Les solutions d’isolation thermique par l’extérieur</a:t>
            </a:r>
          </a:p>
        </p:txBody>
      </p:sp>
      <p:pic>
        <p:nvPicPr>
          <p:cNvPr id="112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1450" y="3476626"/>
            <a:ext cx="198120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2" name="ZoneTexte 13"/>
          <p:cNvSpPr txBox="1">
            <a:spLocks noChangeArrowheads="1"/>
          </p:cNvSpPr>
          <p:nvPr/>
        </p:nvSpPr>
        <p:spPr bwMode="auto">
          <a:xfrm>
            <a:off x="3136900" y="4411663"/>
            <a:ext cx="24545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100" dirty="0">
                <a:latin typeface="Century Gothic" pitchFamily="34" charset="0"/>
                <a:sym typeface="Wingdings" pitchFamily="2" charset="2"/>
              </a:rPr>
              <a:t> </a:t>
            </a:r>
            <a:r>
              <a:rPr lang="fr-FR" altLang="fr-FR" sz="1100" dirty="0">
                <a:latin typeface="Century Gothic" pitchFamily="34" charset="0"/>
              </a:rPr>
              <a:t>Etanchéité des toits et terrasses</a:t>
            </a:r>
          </a:p>
        </p:txBody>
      </p:sp>
      <p:sp>
        <p:nvSpPr>
          <p:cNvPr id="11274" name="ZoneTexte 13"/>
          <p:cNvSpPr txBox="1">
            <a:spLocks noChangeArrowheads="1"/>
          </p:cNvSpPr>
          <p:nvPr/>
        </p:nvSpPr>
        <p:spPr bwMode="auto">
          <a:xfrm>
            <a:off x="2925762" y="5241926"/>
            <a:ext cx="3325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100">
                <a:latin typeface="Century Gothic" pitchFamily="34" charset="0"/>
                <a:sym typeface="Wingdings" pitchFamily="2" charset="2"/>
              </a:rPr>
              <a:t> </a:t>
            </a:r>
            <a:r>
              <a:rPr lang="fr-FR" altLang="fr-FR" sz="1100">
                <a:latin typeface="Century Gothic" pitchFamily="34" charset="0"/>
              </a:rPr>
              <a:t>La qualité de l’air  par les systèmes de VMC </a:t>
            </a:r>
          </a:p>
        </p:txBody>
      </p:sp>
      <p:sp>
        <p:nvSpPr>
          <p:cNvPr id="11276" name="ZoneTexte 13"/>
          <p:cNvSpPr txBox="1">
            <a:spLocks noChangeArrowheads="1"/>
          </p:cNvSpPr>
          <p:nvPr/>
        </p:nvSpPr>
        <p:spPr bwMode="auto">
          <a:xfrm>
            <a:off x="2351087" y="6067426"/>
            <a:ext cx="34305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fr-FR" sz="1100">
                <a:latin typeface="Century Gothic" pitchFamily="34" charset="0"/>
                <a:sym typeface="Wingdings" pitchFamily="2" charset="2"/>
              </a:rPr>
              <a:t> </a:t>
            </a:r>
            <a:r>
              <a:rPr lang="fr-FR" altLang="fr-FR" sz="1100">
                <a:latin typeface="Century Gothic" pitchFamily="34" charset="0"/>
              </a:rPr>
              <a:t>Le remplacement des menuiseries extérieures</a:t>
            </a:r>
          </a:p>
        </p:txBody>
      </p:sp>
      <p:pic>
        <p:nvPicPr>
          <p:cNvPr id="1127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575" y="5982122"/>
            <a:ext cx="21336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3912" y="3783503"/>
            <a:ext cx="1548295" cy="18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 16"/>
          <p:cNvPicPr>
            <a:picLocks noChangeAspect="1"/>
          </p:cNvPicPr>
          <p:nvPr/>
        </p:nvPicPr>
        <p:blipFill rotWithShape="1">
          <a:blip r:embed="rId7"/>
          <a:srcRect l="32794" r="8445" b="3078"/>
          <a:stretch/>
        </p:blipFill>
        <p:spPr>
          <a:xfrm>
            <a:off x="3536316" y="1200732"/>
            <a:ext cx="4676824" cy="1300670"/>
          </a:xfrm>
          <a:prstGeom prst="rect">
            <a:avLst/>
          </a:prstGeom>
        </p:spPr>
      </p:pic>
      <p:pic>
        <p:nvPicPr>
          <p:cNvPr id="1127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75656">
            <a:off x="706950" y="1340124"/>
            <a:ext cx="469900"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5954" y="4612693"/>
            <a:ext cx="1161580" cy="1044575"/>
          </a:xfrm>
          <a:prstGeom prst="rect">
            <a:avLst/>
          </a:prstGeom>
        </p:spPr>
      </p:pic>
      <p:pic>
        <p:nvPicPr>
          <p:cNvPr id="3" name="Image 2" descr="Une image contenant texte, Police, logo, Graphique&#10;&#10;Description générée automatiquement">
            <a:extLst>
              <a:ext uri="{FF2B5EF4-FFF2-40B4-BE49-F238E27FC236}">
                <a16:creationId xmlns:a16="http://schemas.microsoft.com/office/drawing/2014/main" id="{9C5986C3-1900-AA9F-F8E9-8ABB58BB58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0829" y="4417379"/>
            <a:ext cx="1514856" cy="365760"/>
          </a:xfrm>
          <a:prstGeom prst="rect">
            <a:avLst/>
          </a:prstGeom>
        </p:spPr>
      </p:pic>
    </p:spTree>
    <p:extLst>
      <p:ext uri="{BB962C8B-B14F-4D97-AF65-F5344CB8AC3E}">
        <p14:creationId xmlns:p14="http://schemas.microsoft.com/office/powerpoint/2010/main" val="219184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0" y="1112054"/>
            <a:ext cx="9137179" cy="5541795"/>
          </a:xfrm>
          <a:prstGeom prst="rect">
            <a:avLst/>
          </a:prstGeom>
          <a:noFill/>
          <a:ln>
            <a:noFill/>
          </a:ln>
          <a:effectLst>
            <a:glow>
              <a:schemeClr val="accent1">
                <a:alpha val="59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520" y="1268759"/>
            <a:ext cx="3894015" cy="1323439"/>
          </a:xfrm>
          <a:prstGeom prst="rect">
            <a:avLst/>
          </a:prstGeom>
          <a:noFill/>
        </p:spPr>
        <p:txBody>
          <a:bodyPr wrap="none" lIns="91440" tIns="45720" rIns="91440" bIns="45720">
            <a:spAutoFit/>
          </a:bodyPr>
          <a:lstStyle/>
          <a:p>
            <a:r>
              <a:rPr lang="fr-FR" sz="8000" b="1" cap="none" spc="50" dirty="0">
                <a:ln w="13500">
                  <a:solidFill>
                    <a:schemeClr val="accent1">
                      <a:shade val="2500"/>
                      <a:alpha val="6500"/>
                    </a:schemeClr>
                  </a:solidFill>
                  <a:prstDash val="solid"/>
                </a:ln>
                <a:solidFill>
                  <a:schemeClr val="bg1">
                    <a:lumMod val="95000"/>
                    <a:alpha val="95000"/>
                  </a:schemeClr>
                </a:solidFill>
                <a:effectLst>
                  <a:innerShdw blurRad="50900" dist="38500" dir="13500000">
                    <a:srgbClr val="000000">
                      <a:alpha val="60000"/>
                    </a:srgbClr>
                  </a:innerShdw>
                </a:effectLst>
              </a:rPr>
              <a:t>2500 m2</a:t>
            </a:r>
          </a:p>
        </p:txBody>
      </p:sp>
      <p:sp>
        <p:nvSpPr>
          <p:cNvPr id="3" name="Rectangle 2"/>
          <p:cNvSpPr/>
          <p:nvPr/>
        </p:nvSpPr>
        <p:spPr>
          <a:xfrm>
            <a:off x="395536" y="2276872"/>
            <a:ext cx="3528392" cy="461665"/>
          </a:xfrm>
          <a:prstGeom prst="rect">
            <a:avLst/>
          </a:prstGeom>
        </p:spPr>
        <p:txBody>
          <a:bodyPr wrap="square">
            <a:spAutoFit/>
          </a:bodyPr>
          <a:lstStyle/>
          <a:p>
            <a:r>
              <a:rPr lang="fr-FR" sz="2400" b="1" spc="50" dirty="0">
                <a:ln w="13500">
                  <a:solidFill>
                    <a:schemeClr val="accent1">
                      <a:shade val="2500"/>
                      <a:alpha val="6500"/>
                    </a:schemeClr>
                  </a:solidFill>
                  <a:prstDash val="solid"/>
                </a:ln>
                <a:solidFill>
                  <a:schemeClr val="bg1">
                    <a:lumMod val="50000"/>
                    <a:alpha val="95000"/>
                  </a:schemeClr>
                </a:solidFill>
                <a:effectLst>
                  <a:innerShdw blurRad="50900" dist="38500" dir="13500000">
                    <a:srgbClr val="000000">
                      <a:alpha val="60000"/>
                    </a:srgbClr>
                  </a:innerShdw>
                </a:effectLst>
                <a:latin typeface="Century Gothic" panose="020B0502020202020204" pitchFamily="34" charset="0"/>
              </a:rPr>
              <a:t>de parc de stockage</a:t>
            </a:r>
            <a:endParaRPr lang="fr-FR" sz="2000" b="1" spc="50" dirty="0">
              <a:ln w="13500">
                <a:solidFill>
                  <a:schemeClr val="accent1">
                    <a:shade val="2500"/>
                    <a:alpha val="6500"/>
                  </a:schemeClr>
                </a:solidFill>
                <a:prstDash val="solid"/>
              </a:ln>
              <a:solidFill>
                <a:schemeClr val="bg1">
                  <a:lumMod val="50000"/>
                  <a:alpha val="95000"/>
                </a:schemeClr>
              </a:solidFill>
              <a:effectLst>
                <a:innerShdw blurRad="50900" dist="38500" dir="13500000">
                  <a:srgbClr val="000000">
                    <a:alpha val="60000"/>
                  </a:srgbClr>
                </a:innerShdw>
              </a:effectLst>
              <a:latin typeface="Century Gothic" panose="020B0502020202020204" pitchFamily="34" charset="0"/>
            </a:endParaRPr>
          </a:p>
        </p:txBody>
      </p:sp>
      <p:sp>
        <p:nvSpPr>
          <p:cNvPr id="7" name="Rectangle 6"/>
          <p:cNvSpPr/>
          <p:nvPr/>
        </p:nvSpPr>
        <p:spPr>
          <a:xfrm>
            <a:off x="6124208" y="1261052"/>
            <a:ext cx="2458794" cy="523220"/>
          </a:xfrm>
          <a:prstGeom prst="rect">
            <a:avLst/>
          </a:prstGeom>
          <a:noFill/>
        </p:spPr>
        <p:txBody>
          <a:bodyPr wrap="square" lIns="91440" tIns="45720" rIns="91440" bIns="45720">
            <a:spAutoFit/>
          </a:bodyPr>
          <a:lstStyle/>
          <a:p>
            <a:r>
              <a:rPr lang="fr-FR" sz="2800" b="1" cap="none" spc="50" dirty="0">
                <a:ln w="13500">
                  <a:solidFill>
                    <a:schemeClr val="accent1">
                      <a:shade val="2500"/>
                      <a:alpha val="6500"/>
                    </a:schemeClr>
                  </a:solidFill>
                  <a:prstDash val="solid"/>
                </a:ln>
                <a:solidFill>
                  <a:schemeClr val="tx1">
                    <a:lumMod val="75000"/>
                    <a:lumOff val="25000"/>
                    <a:alpha val="95000"/>
                  </a:schemeClr>
                </a:solidFill>
                <a:effectLst>
                  <a:innerShdw blurRad="50900" dist="38500" dir="13500000">
                    <a:srgbClr val="000000">
                      <a:alpha val="60000"/>
                    </a:srgbClr>
                  </a:innerShdw>
                </a:effectLst>
              </a:rPr>
              <a:t>35 plateaux</a:t>
            </a:r>
          </a:p>
        </p:txBody>
      </p:sp>
      <p:sp>
        <p:nvSpPr>
          <p:cNvPr id="8" name="Rectangle 7"/>
          <p:cNvSpPr/>
          <p:nvPr/>
        </p:nvSpPr>
        <p:spPr>
          <a:xfrm>
            <a:off x="6124208" y="1630383"/>
            <a:ext cx="2174576" cy="307777"/>
          </a:xfrm>
          <a:prstGeom prst="rect">
            <a:avLst/>
          </a:prstGeom>
        </p:spPr>
        <p:txBody>
          <a:bodyPr wrap="square">
            <a:spAutoFit/>
          </a:bodyPr>
          <a:lstStyle/>
          <a:p>
            <a:r>
              <a:rPr lang="fr-FR" sz="1400" b="1" spc="50" dirty="0">
                <a:ln w="13500">
                  <a:solidFill>
                    <a:schemeClr val="accent1">
                      <a:shade val="2500"/>
                      <a:alpha val="6500"/>
                    </a:schemeClr>
                  </a:solidFill>
                  <a:prstDash val="solid"/>
                </a:ln>
                <a:solidFill>
                  <a:schemeClr val="tx1">
                    <a:lumMod val="75000"/>
                    <a:lumOff val="25000"/>
                    <a:alpha val="95000"/>
                  </a:schemeClr>
                </a:solidFill>
                <a:effectLst>
                  <a:innerShdw blurRad="50900" dist="38500" dir="13500000">
                    <a:srgbClr val="000000">
                      <a:alpha val="60000"/>
                    </a:srgbClr>
                  </a:innerShdw>
                </a:effectLst>
                <a:latin typeface="Century Gothic" panose="020B0502020202020204" pitchFamily="34" charset="0"/>
              </a:rPr>
              <a:t>Volants électriques</a:t>
            </a:r>
            <a:endParaRPr lang="fr-FR" sz="1200" b="1" spc="50" dirty="0">
              <a:ln w="13500">
                <a:solidFill>
                  <a:schemeClr val="accent1">
                    <a:shade val="2500"/>
                    <a:alpha val="6500"/>
                  </a:schemeClr>
                </a:solidFill>
                <a:prstDash val="solid"/>
              </a:ln>
              <a:solidFill>
                <a:schemeClr val="tx1">
                  <a:lumMod val="75000"/>
                  <a:lumOff val="25000"/>
                  <a:alpha val="95000"/>
                </a:schemeClr>
              </a:solidFill>
              <a:effectLst>
                <a:innerShdw blurRad="50900" dist="38500" dir="13500000">
                  <a:srgbClr val="000000">
                    <a:alpha val="60000"/>
                  </a:srgbClr>
                </a:innerShdw>
              </a:effectLst>
              <a:latin typeface="Century Gothic" panose="020B0502020202020204" pitchFamily="34" charset="0"/>
            </a:endParaRPr>
          </a:p>
        </p:txBody>
      </p:sp>
      <p:sp>
        <p:nvSpPr>
          <p:cNvPr id="9" name="Rectangle 8"/>
          <p:cNvSpPr/>
          <p:nvPr/>
        </p:nvSpPr>
        <p:spPr>
          <a:xfrm>
            <a:off x="442715" y="2591079"/>
            <a:ext cx="3100529" cy="1323439"/>
          </a:xfrm>
          <a:prstGeom prst="rect">
            <a:avLst/>
          </a:prstGeom>
          <a:noFill/>
        </p:spPr>
        <p:txBody>
          <a:bodyPr wrap="none" lIns="91440" tIns="45720" rIns="91440" bIns="45720">
            <a:spAutoFit/>
          </a:bodyPr>
          <a:lstStyle/>
          <a:p>
            <a:r>
              <a:rPr lang="fr-FR" sz="80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500</a:t>
            </a:r>
            <a:r>
              <a:rPr lang="fr-FR" sz="8000" b="1" cap="none"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ml</a:t>
            </a:r>
          </a:p>
        </p:txBody>
      </p:sp>
      <p:sp>
        <p:nvSpPr>
          <p:cNvPr id="10" name="Rectangle 9"/>
          <p:cNvSpPr/>
          <p:nvPr/>
        </p:nvSpPr>
        <p:spPr>
          <a:xfrm>
            <a:off x="405366" y="3575964"/>
            <a:ext cx="3981858" cy="369332"/>
          </a:xfrm>
          <a:prstGeom prst="rect">
            <a:avLst/>
          </a:prstGeom>
        </p:spPr>
        <p:txBody>
          <a:bodyPr wrap="square">
            <a:spAutoFit/>
          </a:bodyPr>
          <a:lstStyle/>
          <a:p>
            <a:r>
              <a:rPr lang="fr-FR"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latin typeface="Century Gothic" panose="020B0502020202020204" pitchFamily="34" charset="0"/>
              </a:rPr>
              <a:t>Plateaux volants manuels</a:t>
            </a:r>
            <a:endParaRPr lang="fr-FR" sz="16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latin typeface="Century Gothic" panose="020B0502020202020204" pitchFamily="34" charset="0"/>
            </a:endParaRPr>
          </a:p>
        </p:txBody>
      </p:sp>
      <p:sp>
        <p:nvSpPr>
          <p:cNvPr id="11" name="Rectangle 10"/>
          <p:cNvSpPr/>
          <p:nvPr/>
        </p:nvSpPr>
        <p:spPr>
          <a:xfrm>
            <a:off x="714636" y="4077072"/>
            <a:ext cx="1691489" cy="1862048"/>
          </a:xfrm>
          <a:prstGeom prst="rect">
            <a:avLst/>
          </a:prstGeom>
          <a:noFill/>
        </p:spPr>
        <p:txBody>
          <a:bodyPr wrap="none" lIns="91440" tIns="45720" rIns="91440" bIns="45720">
            <a:spAutoFit/>
          </a:bodyPr>
          <a:lstStyle/>
          <a:p>
            <a:r>
              <a:rPr lang="fr-FR" sz="11500" b="1" spc="50" dirty="0">
                <a:ln w="13500">
                  <a:solidFill>
                    <a:schemeClr val="accent1">
                      <a:shade val="2500"/>
                      <a:alpha val="6500"/>
                    </a:schemeClr>
                  </a:solidFill>
                  <a:prstDash val="solid"/>
                </a:ln>
                <a:solidFill>
                  <a:schemeClr val="tx1">
                    <a:lumMod val="75000"/>
                    <a:lumOff val="25000"/>
                    <a:alpha val="95000"/>
                  </a:schemeClr>
                </a:solidFill>
                <a:effectLst>
                  <a:innerShdw blurRad="50900" dist="38500" dir="13500000">
                    <a:srgbClr val="000000">
                      <a:alpha val="60000"/>
                    </a:srgbClr>
                  </a:innerShdw>
                </a:effectLst>
              </a:rPr>
              <a:t>15</a:t>
            </a:r>
            <a:endParaRPr lang="fr-FR" sz="11500" b="1" cap="none" spc="50" dirty="0">
              <a:ln w="13500">
                <a:solidFill>
                  <a:schemeClr val="accent1">
                    <a:shade val="2500"/>
                    <a:alpha val="6500"/>
                  </a:schemeClr>
                </a:solidFill>
                <a:prstDash val="solid"/>
              </a:ln>
              <a:solidFill>
                <a:schemeClr val="tx1">
                  <a:lumMod val="75000"/>
                  <a:lumOff val="25000"/>
                  <a:alpha val="95000"/>
                </a:schemeClr>
              </a:solidFill>
              <a:effectLst>
                <a:innerShdw blurRad="50900" dist="38500" dir="13500000">
                  <a:srgbClr val="000000">
                    <a:alpha val="60000"/>
                  </a:srgbClr>
                </a:innerShdw>
              </a:effectLst>
            </a:endParaRPr>
          </a:p>
        </p:txBody>
      </p:sp>
      <p:sp>
        <p:nvSpPr>
          <p:cNvPr id="12" name="Rectangle 11"/>
          <p:cNvSpPr/>
          <p:nvPr/>
        </p:nvSpPr>
        <p:spPr>
          <a:xfrm>
            <a:off x="251520" y="5589240"/>
            <a:ext cx="4032448" cy="400110"/>
          </a:xfrm>
          <a:prstGeom prst="rect">
            <a:avLst/>
          </a:prstGeom>
        </p:spPr>
        <p:txBody>
          <a:bodyPr wrap="square">
            <a:spAutoFit/>
          </a:bodyPr>
          <a:lstStyle/>
          <a:p>
            <a:r>
              <a:rPr lang="fr-FR" sz="2000" b="1" spc="50" dirty="0">
                <a:ln w="13500">
                  <a:solidFill>
                    <a:schemeClr val="accent1">
                      <a:shade val="2500"/>
                      <a:alpha val="6500"/>
                    </a:schemeClr>
                  </a:solidFill>
                  <a:prstDash val="solid"/>
                </a:ln>
                <a:solidFill>
                  <a:schemeClr val="tx1">
                    <a:lumMod val="95000"/>
                    <a:lumOff val="5000"/>
                    <a:alpha val="95000"/>
                  </a:schemeClr>
                </a:solidFill>
                <a:effectLst>
                  <a:innerShdw blurRad="50900" dist="38500" dir="13500000">
                    <a:srgbClr val="000000">
                      <a:alpha val="60000"/>
                    </a:srgbClr>
                  </a:innerShdw>
                </a:effectLst>
                <a:latin typeface="Century Gothic" panose="020B0502020202020204" pitchFamily="34" charset="0"/>
              </a:rPr>
              <a:t>Échafaudages roulants</a:t>
            </a:r>
            <a:endParaRPr lang="fr-FR" b="1" spc="50" dirty="0">
              <a:ln w="13500">
                <a:solidFill>
                  <a:schemeClr val="accent1">
                    <a:shade val="2500"/>
                    <a:alpha val="6500"/>
                  </a:schemeClr>
                </a:solidFill>
                <a:prstDash val="solid"/>
              </a:ln>
              <a:solidFill>
                <a:schemeClr val="tx1">
                  <a:lumMod val="95000"/>
                  <a:lumOff val="5000"/>
                  <a:alpha val="95000"/>
                </a:schemeClr>
              </a:solidFill>
              <a:effectLst>
                <a:innerShdw blurRad="50900" dist="38500" dir="13500000">
                  <a:srgbClr val="000000">
                    <a:alpha val="60000"/>
                  </a:srgbClr>
                </a:innerShdw>
              </a:effectLst>
              <a:latin typeface="Century Gothic" panose="020B0502020202020204" pitchFamily="34" charset="0"/>
            </a:endParaRPr>
          </a:p>
        </p:txBody>
      </p:sp>
      <p:sp>
        <p:nvSpPr>
          <p:cNvPr id="14" name="Rectangle 13"/>
          <p:cNvSpPr/>
          <p:nvPr/>
        </p:nvSpPr>
        <p:spPr>
          <a:xfrm>
            <a:off x="5578649" y="2130533"/>
            <a:ext cx="2704587" cy="923330"/>
          </a:xfrm>
          <a:prstGeom prst="rect">
            <a:avLst/>
          </a:prstGeom>
          <a:noFill/>
        </p:spPr>
        <p:txBody>
          <a:bodyPr wrap="none" lIns="91440" tIns="45720" rIns="91440" bIns="45720">
            <a:spAutoFit/>
          </a:bodyPr>
          <a:lstStyle/>
          <a:p>
            <a:r>
              <a:rPr lang="fr-FR" sz="5400" b="1" cap="none"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1000 m2</a:t>
            </a:r>
          </a:p>
        </p:txBody>
      </p:sp>
      <p:sp>
        <p:nvSpPr>
          <p:cNvPr id="15" name="Rectangle 14"/>
          <p:cNvSpPr/>
          <p:nvPr/>
        </p:nvSpPr>
        <p:spPr>
          <a:xfrm>
            <a:off x="5589409" y="2737269"/>
            <a:ext cx="3528392" cy="584775"/>
          </a:xfrm>
          <a:prstGeom prst="rect">
            <a:avLst/>
          </a:prstGeom>
        </p:spPr>
        <p:txBody>
          <a:bodyPr wrap="square">
            <a:spAutoFit/>
          </a:bodyPr>
          <a:lstStyle/>
          <a:p>
            <a:r>
              <a:rPr lang="fr-FR" sz="3200" b="1" spc="50" dirty="0">
                <a:ln w="13500">
                  <a:solidFill>
                    <a:schemeClr val="accent1">
                      <a:shade val="2500"/>
                      <a:alpha val="6500"/>
                    </a:schemeClr>
                  </a:solidFill>
                  <a:prstDash val="solid"/>
                </a:ln>
                <a:solidFill>
                  <a:schemeClr val="bg1">
                    <a:lumMod val="85000"/>
                    <a:alpha val="95000"/>
                  </a:schemeClr>
                </a:solidFill>
                <a:effectLst>
                  <a:innerShdw blurRad="50900" dist="38500" dir="13500000">
                    <a:srgbClr val="000000">
                      <a:alpha val="60000"/>
                    </a:srgbClr>
                  </a:innerShdw>
                </a:effectLst>
                <a:latin typeface="Century Gothic" panose="020B0502020202020204" pitchFamily="34" charset="0"/>
              </a:rPr>
              <a:t>de bureaux</a:t>
            </a:r>
          </a:p>
        </p:txBody>
      </p:sp>
      <p:sp>
        <p:nvSpPr>
          <p:cNvPr id="16" name="Rectangle 15"/>
          <p:cNvSpPr/>
          <p:nvPr/>
        </p:nvSpPr>
        <p:spPr>
          <a:xfrm>
            <a:off x="4912041" y="2962196"/>
            <a:ext cx="3385863" cy="1862048"/>
          </a:xfrm>
          <a:prstGeom prst="rect">
            <a:avLst/>
          </a:prstGeom>
          <a:noFill/>
        </p:spPr>
        <p:txBody>
          <a:bodyPr wrap="none" lIns="91440" tIns="45720" rIns="91440" bIns="45720">
            <a:spAutoFit/>
          </a:bodyPr>
          <a:lstStyle/>
          <a:p>
            <a:r>
              <a:rPr lang="fr-FR" sz="11500"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1 2 0</a:t>
            </a:r>
            <a:r>
              <a:rPr lang="fr-FR" sz="8000"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 </a:t>
            </a:r>
            <a:endParaRPr lang="fr-FR" sz="8000" b="1" cap="none"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endParaRPr>
          </a:p>
        </p:txBody>
      </p:sp>
      <p:sp>
        <p:nvSpPr>
          <p:cNvPr id="17" name="Rectangle 16"/>
          <p:cNvSpPr/>
          <p:nvPr/>
        </p:nvSpPr>
        <p:spPr>
          <a:xfrm>
            <a:off x="4912041" y="4356558"/>
            <a:ext cx="3528392" cy="461665"/>
          </a:xfrm>
          <a:prstGeom prst="rect">
            <a:avLst/>
          </a:prstGeom>
        </p:spPr>
        <p:txBody>
          <a:bodyPr wrap="square">
            <a:spAutoFit/>
          </a:bodyPr>
          <a:lstStyle/>
          <a:p>
            <a:r>
              <a:rPr lang="fr-FR" sz="2400"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Century Gothic" panose="020B0502020202020204" pitchFamily="34" charset="0"/>
              </a:rPr>
              <a:t>Hommes et Femmes </a:t>
            </a:r>
            <a:endParaRPr lang="fr-FR" sz="2000"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Century Gothic" panose="020B0502020202020204" pitchFamily="34" charset="0"/>
            </a:endParaRPr>
          </a:p>
        </p:txBody>
      </p:sp>
      <p:sp>
        <p:nvSpPr>
          <p:cNvPr id="18" name="Rectangle 17"/>
          <p:cNvSpPr/>
          <p:nvPr/>
        </p:nvSpPr>
        <p:spPr>
          <a:xfrm>
            <a:off x="3679701" y="4804410"/>
            <a:ext cx="5272597" cy="1569660"/>
          </a:xfrm>
          <a:prstGeom prst="rect">
            <a:avLst/>
          </a:prstGeom>
          <a:noFill/>
        </p:spPr>
        <p:txBody>
          <a:bodyPr wrap="none" lIns="91440" tIns="45720" rIns="91440" bIns="45720">
            <a:spAutoFit/>
          </a:bodyPr>
          <a:lstStyle/>
          <a:p>
            <a:r>
              <a:rPr lang="fr-FR" sz="9600" b="1" cap="none" spc="50" dirty="0">
                <a:ln w="13500">
                  <a:solidFill>
                    <a:schemeClr val="accent1">
                      <a:shade val="2500"/>
                      <a:alpha val="6500"/>
                    </a:schemeClr>
                  </a:solidFill>
                  <a:prstDash val="solid"/>
                </a:ln>
                <a:solidFill>
                  <a:schemeClr val="bg1">
                    <a:lumMod val="50000"/>
                    <a:alpha val="95000"/>
                  </a:schemeClr>
                </a:solidFill>
                <a:effectLst>
                  <a:innerShdw blurRad="50900" dist="38500" dir="13500000">
                    <a:srgbClr val="000000">
                      <a:alpha val="60000"/>
                    </a:srgbClr>
                  </a:innerShdw>
                </a:effectLst>
              </a:rPr>
              <a:t>35 000 </a:t>
            </a:r>
            <a:r>
              <a:rPr lang="fr-FR" sz="8000" b="1" cap="none" spc="50" dirty="0">
                <a:ln w="13500">
                  <a:solidFill>
                    <a:schemeClr val="accent1">
                      <a:shade val="2500"/>
                      <a:alpha val="6500"/>
                    </a:schemeClr>
                  </a:solidFill>
                  <a:prstDash val="solid"/>
                </a:ln>
                <a:solidFill>
                  <a:schemeClr val="bg1">
                    <a:lumMod val="50000"/>
                    <a:alpha val="95000"/>
                  </a:schemeClr>
                </a:solidFill>
                <a:effectLst>
                  <a:innerShdw blurRad="50900" dist="38500" dir="13500000">
                    <a:srgbClr val="000000">
                      <a:alpha val="60000"/>
                    </a:srgbClr>
                  </a:innerShdw>
                </a:effectLst>
              </a:rPr>
              <a:t>m2</a:t>
            </a:r>
          </a:p>
        </p:txBody>
      </p:sp>
      <p:sp>
        <p:nvSpPr>
          <p:cNvPr id="19" name="Rectangle 18"/>
          <p:cNvSpPr/>
          <p:nvPr/>
        </p:nvSpPr>
        <p:spPr>
          <a:xfrm>
            <a:off x="3491880" y="6052133"/>
            <a:ext cx="5976663" cy="461665"/>
          </a:xfrm>
          <a:prstGeom prst="rect">
            <a:avLst/>
          </a:prstGeom>
        </p:spPr>
        <p:txBody>
          <a:bodyPr wrap="square">
            <a:spAutoFit/>
          </a:bodyPr>
          <a:lstStyle/>
          <a:p>
            <a:r>
              <a:rPr lang="fr-FR" sz="2400" b="1" spc="50" dirty="0">
                <a:ln w="13500">
                  <a:solidFill>
                    <a:schemeClr val="accent1">
                      <a:shade val="2500"/>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Century Gothic" panose="020B0502020202020204" pitchFamily="34" charset="0"/>
              </a:rPr>
              <a:t>d’échafaudages tubulaires de pied</a:t>
            </a:r>
            <a:endParaRPr lang="fr-FR" sz="2000" b="1" spc="50" dirty="0">
              <a:ln w="13500">
                <a:solidFill>
                  <a:schemeClr val="accent1">
                    <a:shade val="2500"/>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Century Gothic" panose="020B0502020202020204" pitchFamily="34" charset="0"/>
            </a:endParaRPr>
          </a:p>
        </p:txBody>
      </p:sp>
    </p:spTree>
    <p:extLst>
      <p:ext uri="{BB962C8B-B14F-4D97-AF65-F5344CB8AC3E}">
        <p14:creationId xmlns:p14="http://schemas.microsoft.com/office/powerpoint/2010/main" val="70697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1918571"/>
            <a:ext cx="7344816" cy="5112568"/>
          </a:xfrm>
          <a:prstGeom prst="rect">
            <a:avLst/>
          </a:prstGeom>
          <a:noFill/>
          <a:ln w="3175" cmpd="sng">
            <a:noFill/>
          </a:ln>
        </p:spPr>
        <p:txBody>
          <a:bodyPr wrap="square" rtlCol="0" anchor="t">
            <a:noAutofit/>
          </a:bodyPr>
          <a:lstStyle/>
          <a:p>
            <a:pPr marL="268288" indent="-171450">
              <a:lnSpc>
                <a:spcPct val="120000"/>
              </a:lnSpc>
            </a:pPr>
            <a:endParaRPr lang="fr-CA" sz="800" noProof="1">
              <a:solidFill>
                <a:srgbClr val="E7312D"/>
              </a:solidFill>
              <a:latin typeface="Century Gothic" pitchFamily="34" charset="0"/>
            </a:endParaRP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2121</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 Ravalement en maçonnerie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2142 </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Réparation en maçonnerie (technicité confirmée) et en béton armé (technicité courante)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3133 </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Ardoises (technicité supérieure)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3153 </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Couverture en métaux sauf plomb (Technicité supérieure)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3413</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 Calfeutrement de joints de construction (technicité supérieure)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3423</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 Imperméabilisation des façades – Classe I1 – I2 – I3 – (technicité supérieure)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3424</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 Imperméabilité des façades (Technicité exceptionnelle)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6112 </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Peinture et ravalement (technicité confirmée)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7133</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 Isolation thermique par l’extérieur (Technicité supérieure)</a:t>
            </a:r>
          </a:p>
          <a:p>
            <a:pPr algn="just">
              <a:spcBef>
                <a:spcPts val="600"/>
              </a:spcBef>
              <a:spcAft>
                <a:spcPts val="1200"/>
              </a:spcAft>
            </a:pPr>
            <a:r>
              <a:rPr lang="fr-FR" sz="1100" b="1" dirty="0">
                <a:latin typeface="Century Gothic" panose="020B0502020202020204" pitchFamily="34" charset="0"/>
                <a:ea typeface="Times New Roman" panose="02020603050405020304" pitchFamily="18" charset="0"/>
                <a:cs typeface="Times New Roman" panose="02020603050405020304" pitchFamily="18" charset="0"/>
              </a:rPr>
              <a:t>8621</a:t>
            </a:r>
            <a:r>
              <a:rPr lang="fr-FR" sz="1200" b="1" dirty="0">
                <a:latin typeface="Century Gothic" panose="020B0502020202020204" pitchFamily="34" charset="0"/>
                <a:ea typeface="Times New Roman" panose="02020603050405020304" pitchFamily="18" charset="0"/>
                <a:cs typeface="Times New Roman" panose="02020603050405020304" pitchFamily="18" charset="0"/>
              </a:rPr>
              <a:t> RGE </a:t>
            </a:r>
            <a:r>
              <a:rPr lang="fr-FR" sz="1100" b="1" dirty="0">
                <a:latin typeface="Century Gothic" panose="020B0502020202020204" pitchFamily="34" charset="0"/>
                <a:ea typeface="Times New Roman" panose="02020603050405020304" pitchFamily="18" charset="0"/>
                <a:cs typeface="Times New Roman" panose="02020603050405020304" pitchFamily="18" charset="0"/>
              </a:rPr>
              <a:t>Efficacité énergétique </a:t>
            </a:r>
            <a:r>
              <a:rPr lang="fr-FR" sz="1100" dirty="0">
                <a:latin typeface="Century Gothic" panose="020B0502020202020204" pitchFamily="34" charset="0"/>
                <a:ea typeface="Times New Roman" panose="02020603050405020304" pitchFamily="18" charset="0"/>
                <a:cs typeface="Times New Roman" panose="02020603050405020304" pitchFamily="18" charset="0"/>
              </a:rPr>
              <a:t>– « Les pros de la performance énergétique (isolation toiture dont toitures terrassées et planchers hauts, isolations parois verticales opaques et planchers bas)</a:t>
            </a:r>
          </a:p>
          <a:p>
            <a:pPr algn="just">
              <a:lnSpc>
                <a:spcPct val="150000"/>
              </a:lnSpc>
              <a:spcBef>
                <a:spcPts val="600"/>
              </a:spcBef>
              <a:spcAft>
                <a:spcPts val="1200"/>
              </a:spcAft>
            </a:pPr>
            <a:endParaRPr lang="fr-FR" sz="1100" dirty="0">
              <a:latin typeface="Arial" panose="020B0604020202020204" pitchFamily="34" charset="0"/>
              <a:ea typeface="Times New Roman" panose="02020603050405020304" pitchFamily="18" charset="0"/>
              <a:cs typeface="Times New Roman" panose="02020603050405020304" pitchFamily="18" charset="0"/>
            </a:endParaRPr>
          </a:p>
          <a:p>
            <a:pPr marL="268288" indent="-171450">
              <a:lnSpc>
                <a:spcPct val="150000"/>
              </a:lnSpc>
            </a:pPr>
            <a:endParaRPr lang="fr-CA" sz="1050" noProof="1">
              <a:latin typeface="Century Gothic" pitchFamily="34" charset="0"/>
            </a:endParaRPr>
          </a:p>
          <a:p>
            <a:pPr marL="96838">
              <a:lnSpc>
                <a:spcPct val="150000"/>
              </a:lnSpc>
              <a:spcAft>
                <a:spcPts val="400"/>
              </a:spcAft>
              <a:buClr>
                <a:srgbClr val="800000"/>
              </a:buClr>
            </a:pPr>
            <a:r>
              <a:rPr lang="fr-CA" sz="1050" noProof="1">
                <a:solidFill>
                  <a:schemeClr val="tx1">
                    <a:lumMod val="65000"/>
                    <a:lumOff val="35000"/>
                  </a:schemeClr>
                </a:solidFill>
                <a:latin typeface="Century Gothic" pitchFamily="34" charset="0"/>
              </a:rPr>
              <a:t>	</a:t>
            </a:r>
          </a:p>
          <a:p>
            <a:pPr marL="268288" indent="-171450">
              <a:lnSpc>
                <a:spcPct val="120000"/>
              </a:lnSpc>
              <a:spcAft>
                <a:spcPts val="400"/>
              </a:spcAft>
              <a:buClr>
                <a:srgbClr val="800000"/>
              </a:buClr>
              <a:buFont typeface="Arial"/>
              <a:buChar char="•"/>
            </a:pPr>
            <a:endParaRPr lang="fr-CA" sz="900" noProof="1">
              <a:latin typeface="Century Gothic"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170920"/>
            <a:ext cx="694562" cy="694562"/>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170920"/>
            <a:ext cx="826572" cy="826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8864" y="1249841"/>
            <a:ext cx="792088" cy="668730"/>
          </a:xfrm>
          <a:prstGeom prst="rect">
            <a:avLst/>
          </a:prstGeom>
        </p:spPr>
      </p:pic>
    </p:spTree>
    <p:extLst>
      <p:ext uri="{BB962C8B-B14F-4D97-AF65-F5344CB8AC3E}">
        <p14:creationId xmlns:p14="http://schemas.microsoft.com/office/powerpoint/2010/main" val="71431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1844824"/>
            <a:ext cx="6192688" cy="3104881"/>
          </a:xfrm>
          <a:prstGeom prst="rect">
            <a:avLst/>
          </a:prstGeom>
          <a:noFill/>
          <a:ln w="3175" cmpd="sng">
            <a:noFill/>
          </a:ln>
        </p:spPr>
        <p:txBody>
          <a:bodyPr wrap="square" rtlCol="0" anchor="t">
            <a:noAutofit/>
          </a:bodyPr>
          <a:lstStyle/>
          <a:p>
            <a:pPr marL="268288" indent="-171450">
              <a:lnSpc>
                <a:spcPct val="120000"/>
              </a:lnSpc>
            </a:pPr>
            <a:r>
              <a:rPr lang="fr-CA" sz="1600" noProof="1">
                <a:solidFill>
                  <a:srgbClr val="E7312D"/>
                </a:solidFill>
                <a:latin typeface="Century Gothic" pitchFamily="34" charset="0"/>
              </a:rPr>
              <a:t>Notre démarche Environnementale</a:t>
            </a:r>
          </a:p>
          <a:p>
            <a:pPr marL="268288" indent="-171450">
              <a:lnSpc>
                <a:spcPct val="120000"/>
              </a:lnSpc>
            </a:pPr>
            <a:endParaRPr lang="fr-CA" sz="800" noProof="1">
              <a:solidFill>
                <a:srgbClr val="E7312D"/>
              </a:solidFill>
              <a:latin typeface="Century Gothic" pitchFamily="34" charset="0"/>
            </a:endParaRPr>
          </a:p>
          <a:p>
            <a:pPr algn="just">
              <a:lnSpc>
                <a:spcPct val="150000"/>
              </a:lnSpc>
              <a:spcBef>
                <a:spcPts val="600"/>
              </a:spcBef>
              <a:spcAft>
                <a:spcPts val="120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Nous attachons une importance toute particulière à la prise en compte de l’environnement dans l’ensemble de nos choix et de nos actions. Cette démarche est une composante essentielle qui s’intègre pleinement au développement de notre société.</a:t>
            </a:r>
          </a:p>
          <a:p>
            <a:pPr algn="just">
              <a:lnSpc>
                <a:spcPct val="150000"/>
              </a:lnSpc>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Afin de labelliser l’ensemble de ces actions, nous nous sommes engagés avec la Chambre de Commerce et d’Industrie, dans une démarche de certification 14001. Cet accompagnement nous permet de mettre en place au sein de notre Entreprise, un système de management environnemental. </a:t>
            </a:r>
            <a:endParaRPr lang="fr-FR" sz="1100" dirty="0">
              <a:latin typeface="Arial" panose="020B0604020202020204" pitchFamily="34" charset="0"/>
              <a:ea typeface="Times New Roman" panose="02020603050405020304" pitchFamily="18" charset="0"/>
              <a:cs typeface="Times New Roman" panose="02020603050405020304" pitchFamily="18" charset="0"/>
            </a:endParaRPr>
          </a:p>
          <a:p>
            <a:pPr marL="268288" indent="-171450">
              <a:lnSpc>
                <a:spcPct val="150000"/>
              </a:lnSpc>
            </a:pPr>
            <a:endParaRPr lang="fr-CA" sz="1050" noProof="1">
              <a:latin typeface="Century Gothic" pitchFamily="34" charset="0"/>
            </a:endParaRPr>
          </a:p>
          <a:p>
            <a:pPr marL="96838">
              <a:lnSpc>
                <a:spcPct val="150000"/>
              </a:lnSpc>
              <a:spcAft>
                <a:spcPts val="400"/>
              </a:spcAft>
              <a:buClr>
                <a:srgbClr val="800000"/>
              </a:buClr>
            </a:pPr>
            <a:r>
              <a:rPr lang="fr-CA" sz="1050" noProof="1">
                <a:solidFill>
                  <a:schemeClr val="tx1">
                    <a:lumMod val="65000"/>
                    <a:lumOff val="35000"/>
                  </a:schemeClr>
                </a:solidFill>
                <a:latin typeface="Century Gothic" pitchFamily="34" charset="0"/>
              </a:rPr>
              <a:t>	</a:t>
            </a:r>
          </a:p>
          <a:p>
            <a:pPr marL="268288" indent="-171450">
              <a:lnSpc>
                <a:spcPct val="120000"/>
              </a:lnSpc>
              <a:spcAft>
                <a:spcPts val="400"/>
              </a:spcAft>
              <a:buClr>
                <a:srgbClr val="800000"/>
              </a:buClr>
              <a:buFont typeface="Arial"/>
              <a:buChar char="•"/>
            </a:pPr>
            <a:endParaRPr lang="fr-CA" sz="900" noProof="1">
              <a:latin typeface="Century Gothic" pitchFamily="34" charset="0"/>
            </a:endParaRP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8402" r="18507" b="15458"/>
          <a:stretch/>
        </p:blipFill>
        <p:spPr>
          <a:xfrm>
            <a:off x="6732240" y="1844824"/>
            <a:ext cx="2016671" cy="2702339"/>
          </a:xfrm>
          <a:prstGeom prst="rect">
            <a:avLst/>
          </a:prstGeom>
        </p:spPr>
      </p:pic>
      <p:pic>
        <p:nvPicPr>
          <p:cNvPr id="5" name="Image 4" descr="Logo 100 ans"/>
          <p:cNvPicPr/>
          <p:nvPr/>
        </p:nvPicPr>
        <p:blipFill>
          <a:blip r:embed="rId3">
            <a:extLst>
              <a:ext uri="{28A0092B-C50C-407E-A947-70E740481C1C}">
                <a14:useLocalDpi xmlns:a14="http://schemas.microsoft.com/office/drawing/2010/main" val="0"/>
              </a:ext>
            </a:extLst>
          </a:blip>
          <a:srcRect/>
          <a:stretch>
            <a:fillRect/>
          </a:stretch>
        </p:blipFill>
        <p:spPr bwMode="auto">
          <a:xfrm>
            <a:off x="8189908" y="5808963"/>
            <a:ext cx="954092" cy="953641"/>
          </a:xfrm>
          <a:prstGeom prst="rect">
            <a:avLst/>
          </a:prstGeom>
          <a:noFill/>
          <a:ln>
            <a:noFill/>
          </a:ln>
        </p:spPr>
      </p:pic>
    </p:spTree>
    <p:extLst>
      <p:ext uri="{BB962C8B-B14F-4D97-AF65-F5344CB8AC3E}">
        <p14:creationId xmlns:p14="http://schemas.microsoft.com/office/powerpoint/2010/main" val="181836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964051"/>
            <a:ext cx="1766887" cy="1223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4341" name="ZoneTexte 4"/>
          <p:cNvSpPr txBox="1">
            <a:spLocks noChangeArrowheads="1"/>
          </p:cNvSpPr>
          <p:nvPr/>
        </p:nvSpPr>
        <p:spPr bwMode="auto">
          <a:xfrm>
            <a:off x="893763" y="1460814"/>
            <a:ext cx="1550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a:latin typeface="Century Gothic" pitchFamily="34" charset="0"/>
              </a:rPr>
              <a:t>Copropriété</a:t>
            </a:r>
          </a:p>
        </p:txBody>
      </p:sp>
      <p:pic>
        <p:nvPicPr>
          <p:cNvPr id="1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964051"/>
            <a:ext cx="1766888" cy="1223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4343" name="ZoneTexte 9"/>
          <p:cNvSpPr txBox="1">
            <a:spLocks noChangeArrowheads="1"/>
          </p:cNvSpPr>
          <p:nvPr/>
        </p:nvSpPr>
        <p:spPr bwMode="auto">
          <a:xfrm>
            <a:off x="3508375" y="1457639"/>
            <a:ext cx="2020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a:latin typeface="Century Gothic" pitchFamily="34" charset="0"/>
              </a:rPr>
              <a:t>Tertiaire - Publics</a:t>
            </a:r>
          </a:p>
        </p:txBody>
      </p:sp>
      <p:pic>
        <p:nvPicPr>
          <p:cNvPr id="1434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964051"/>
            <a:ext cx="1765300" cy="1223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4345" name="ZoneTexte 12"/>
          <p:cNvSpPr txBox="1">
            <a:spLocks noChangeArrowheads="1"/>
          </p:cNvSpPr>
          <p:nvPr/>
        </p:nvSpPr>
        <p:spPr bwMode="auto">
          <a:xfrm>
            <a:off x="6313488" y="1463989"/>
            <a:ext cx="2316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a:latin typeface="Century Gothic" pitchFamily="34" charset="0"/>
              </a:rPr>
              <a:t>Grands Projets RGE</a:t>
            </a:r>
          </a:p>
        </p:txBody>
      </p:sp>
      <p:sp>
        <p:nvSpPr>
          <p:cNvPr id="14346" name="ZoneTexte 13"/>
          <p:cNvSpPr txBox="1">
            <a:spLocks noChangeArrowheads="1"/>
          </p:cNvSpPr>
          <p:nvPr/>
        </p:nvSpPr>
        <p:spPr bwMode="auto">
          <a:xfrm>
            <a:off x="814388" y="3548376"/>
            <a:ext cx="1630575"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100" dirty="0">
                <a:latin typeface="Century Gothic" pitchFamily="34" charset="0"/>
              </a:rPr>
              <a:t>Ravalement</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Isolation bardage</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Etanchéité</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Ventilation</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Menuiserie extérieure</a:t>
            </a:r>
          </a:p>
        </p:txBody>
      </p:sp>
      <p:sp>
        <p:nvSpPr>
          <p:cNvPr id="14347" name="ZoneTexte 14"/>
          <p:cNvSpPr txBox="1">
            <a:spLocks noChangeArrowheads="1"/>
          </p:cNvSpPr>
          <p:nvPr/>
        </p:nvSpPr>
        <p:spPr bwMode="auto">
          <a:xfrm>
            <a:off x="3703638" y="3559489"/>
            <a:ext cx="1630575"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100" dirty="0">
                <a:latin typeface="Century Gothic" pitchFamily="34" charset="0"/>
              </a:rPr>
              <a:t>Ravalement</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Isolation bardage</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Etanchéité</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Ventilation</a:t>
            </a:r>
          </a:p>
          <a:p>
            <a:pPr eaLnBrk="1" hangingPunct="1"/>
            <a:endParaRPr lang="fr-FR" altLang="fr-FR" sz="1100" dirty="0">
              <a:latin typeface="Century Gothic" pitchFamily="34" charset="0"/>
            </a:endParaRPr>
          </a:p>
          <a:p>
            <a:pPr eaLnBrk="1" hangingPunct="1"/>
            <a:r>
              <a:rPr lang="fr-FR" altLang="fr-FR" sz="1100" dirty="0">
                <a:latin typeface="Century Gothic" pitchFamily="34" charset="0"/>
              </a:rPr>
              <a:t>Menuiserie extérieure</a:t>
            </a:r>
          </a:p>
        </p:txBody>
      </p:sp>
      <p:sp>
        <p:nvSpPr>
          <p:cNvPr id="14348" name="ZoneTexte 15"/>
          <p:cNvSpPr txBox="1">
            <a:spLocks noChangeArrowheads="1"/>
          </p:cNvSpPr>
          <p:nvPr/>
        </p:nvSpPr>
        <p:spPr bwMode="auto">
          <a:xfrm>
            <a:off x="6611938" y="3583301"/>
            <a:ext cx="18557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100">
                <a:latin typeface="Century Gothic" pitchFamily="34" charset="0"/>
              </a:rPr>
              <a:t>Rénovation énergétique</a:t>
            </a:r>
          </a:p>
        </p:txBody>
      </p:sp>
      <p:sp>
        <p:nvSpPr>
          <p:cNvPr id="3" name="ZoneTexte 2"/>
          <p:cNvSpPr txBox="1"/>
          <p:nvPr/>
        </p:nvSpPr>
        <p:spPr>
          <a:xfrm>
            <a:off x="676271" y="648786"/>
            <a:ext cx="6054734" cy="369332"/>
          </a:xfrm>
          <a:prstGeom prst="rect">
            <a:avLst/>
          </a:prstGeom>
          <a:noFill/>
        </p:spPr>
        <p:txBody>
          <a:bodyPr wrap="none" rtlCol="0">
            <a:spAutoFit/>
          </a:bodyPr>
          <a:lstStyle/>
          <a:p>
            <a:r>
              <a:rPr lang="fr-FR" dirty="0">
                <a:solidFill>
                  <a:schemeClr val="bg1"/>
                </a:solidFill>
              </a:rPr>
              <a:t>Des équipes commerciales dédiées par segment client/marché</a:t>
            </a:r>
          </a:p>
        </p:txBody>
      </p:sp>
      <p:pic>
        <p:nvPicPr>
          <p:cNvPr id="12" name="Image 11" descr="Logo 100 ans"/>
          <p:cNvPicPr/>
          <p:nvPr/>
        </p:nvPicPr>
        <p:blipFill>
          <a:blip r:embed="rId5">
            <a:extLst>
              <a:ext uri="{28A0092B-C50C-407E-A947-70E740481C1C}">
                <a14:useLocalDpi xmlns:a14="http://schemas.microsoft.com/office/drawing/2010/main" val="0"/>
              </a:ext>
            </a:extLst>
          </a:blip>
          <a:srcRect/>
          <a:stretch>
            <a:fillRect/>
          </a:stretch>
        </p:blipFill>
        <p:spPr bwMode="auto">
          <a:xfrm>
            <a:off x="8189908" y="5808963"/>
            <a:ext cx="954092" cy="953641"/>
          </a:xfrm>
          <a:prstGeom prst="rect">
            <a:avLst/>
          </a:prstGeom>
          <a:noFill/>
          <a:ln>
            <a:noFill/>
          </a:ln>
        </p:spPr>
      </p:pic>
    </p:spTree>
    <p:extLst>
      <p:ext uri="{BB962C8B-B14F-4D97-AF65-F5344CB8AC3E}">
        <p14:creationId xmlns:p14="http://schemas.microsoft.com/office/powerpoint/2010/main" val="1491474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76271" y="648786"/>
            <a:ext cx="3411896" cy="369332"/>
          </a:xfrm>
          <a:prstGeom prst="rect">
            <a:avLst/>
          </a:prstGeom>
          <a:noFill/>
        </p:spPr>
        <p:txBody>
          <a:bodyPr wrap="none" rtlCol="0">
            <a:spAutoFit/>
          </a:bodyPr>
          <a:lstStyle/>
          <a:p>
            <a:r>
              <a:rPr lang="fr-FR" dirty="0">
                <a:solidFill>
                  <a:schemeClr val="bg1"/>
                </a:solidFill>
              </a:rPr>
              <a:t>Organigramme générale simplifiée</a:t>
            </a:r>
          </a:p>
        </p:txBody>
      </p:sp>
      <p:pic>
        <p:nvPicPr>
          <p:cNvPr id="2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173" y="3929208"/>
            <a:ext cx="1056481" cy="29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0305" y="3883686"/>
            <a:ext cx="1039550" cy="28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ag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2124" y="3883686"/>
            <a:ext cx="1136902" cy="2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43" y="4371758"/>
            <a:ext cx="955743" cy="87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5508" y="4319582"/>
            <a:ext cx="970134" cy="875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0305" y="4350578"/>
            <a:ext cx="955743" cy="874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5477" y="4365104"/>
            <a:ext cx="926114" cy="870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416" y="1201070"/>
            <a:ext cx="1452283" cy="383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432123" y="1276760"/>
            <a:ext cx="2338218" cy="276999"/>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Direction Générale </a:t>
            </a:r>
          </a:p>
        </p:txBody>
      </p:sp>
      <p:sp>
        <p:nvSpPr>
          <p:cNvPr id="35" name="ZoneTexte 34"/>
          <p:cNvSpPr txBox="1"/>
          <p:nvPr/>
        </p:nvSpPr>
        <p:spPr>
          <a:xfrm>
            <a:off x="535545" y="1830736"/>
            <a:ext cx="2338218" cy="276999"/>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Direction Financière</a:t>
            </a:r>
          </a:p>
        </p:txBody>
      </p:sp>
      <p:sp>
        <p:nvSpPr>
          <p:cNvPr id="36" name="ZoneTexte 35"/>
          <p:cNvSpPr txBox="1"/>
          <p:nvPr/>
        </p:nvSpPr>
        <p:spPr>
          <a:xfrm>
            <a:off x="3435906" y="1830735"/>
            <a:ext cx="2338218" cy="276999"/>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Direction du Personnel</a:t>
            </a:r>
          </a:p>
        </p:txBody>
      </p:sp>
      <p:sp>
        <p:nvSpPr>
          <p:cNvPr id="38" name="ZoneTexte 37"/>
          <p:cNvSpPr txBox="1"/>
          <p:nvPr/>
        </p:nvSpPr>
        <p:spPr>
          <a:xfrm>
            <a:off x="6519323" y="1830738"/>
            <a:ext cx="2232248" cy="276999"/>
          </a:xfrm>
          <a:prstGeom prst="rect">
            <a:avLst/>
          </a:prstGeom>
          <a:noFill/>
          <a:ln>
            <a:solidFill>
              <a:schemeClr val="accent2"/>
            </a:solidFill>
          </a:ln>
        </p:spPr>
        <p:txBody>
          <a:bodyPr wrap="square" rtlCol="0">
            <a:spAutoFit/>
          </a:bodyPr>
          <a:lstStyle/>
          <a:p>
            <a:pPr algn="ctr"/>
            <a:r>
              <a:rPr lang="fr-FR" sz="1200" dirty="0">
                <a:latin typeface="Century Gothic" panose="020B0502020202020204" pitchFamily="34" charset="0"/>
              </a:rPr>
              <a:t>Direction Commerciale</a:t>
            </a:r>
          </a:p>
        </p:txBody>
      </p:sp>
      <p:sp>
        <p:nvSpPr>
          <p:cNvPr id="9" name="Rectangle 8"/>
          <p:cNvSpPr/>
          <p:nvPr/>
        </p:nvSpPr>
        <p:spPr>
          <a:xfrm>
            <a:off x="113257" y="1120972"/>
            <a:ext cx="8975949" cy="2164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27767" y="3411300"/>
            <a:ext cx="7346931" cy="307777"/>
          </a:xfrm>
          <a:prstGeom prst="rect">
            <a:avLst/>
          </a:prstGeom>
          <a:noFill/>
        </p:spPr>
        <p:txBody>
          <a:bodyPr wrap="square" rtlCol="0">
            <a:spAutoFit/>
          </a:bodyPr>
          <a:lstStyle/>
          <a:p>
            <a:pPr algn="ctr"/>
            <a:r>
              <a:rPr lang="fr-FR" sz="1400" b="1" spc="1000" dirty="0">
                <a:latin typeface="Century Gothic" panose="020B0502020202020204" pitchFamily="34" charset="0"/>
              </a:rPr>
              <a:t>Départements  &amp; Filiales </a:t>
            </a:r>
          </a:p>
        </p:txBody>
      </p:sp>
      <p:pic>
        <p:nvPicPr>
          <p:cNvPr id="2053" name="Picture 5"/>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2479846" y="4089016"/>
            <a:ext cx="1063292" cy="12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0973" y="4355895"/>
            <a:ext cx="926114" cy="890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1928" y="3925014"/>
            <a:ext cx="1025159" cy="182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00324" y="5680269"/>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Bureau Etude</a:t>
            </a:r>
          </a:p>
        </p:txBody>
      </p:sp>
      <p:sp>
        <p:nvSpPr>
          <p:cNvPr id="60" name="Rectangle 59"/>
          <p:cNvSpPr/>
          <p:nvPr/>
        </p:nvSpPr>
        <p:spPr>
          <a:xfrm>
            <a:off x="2232142" y="5680269"/>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Bureau Etude</a:t>
            </a:r>
          </a:p>
        </p:txBody>
      </p:sp>
      <p:sp>
        <p:nvSpPr>
          <p:cNvPr id="63" name="Rectangle 62"/>
          <p:cNvSpPr/>
          <p:nvPr/>
        </p:nvSpPr>
        <p:spPr>
          <a:xfrm>
            <a:off x="698543" y="5301208"/>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Direction Production</a:t>
            </a:r>
          </a:p>
        </p:txBody>
      </p:sp>
      <p:sp>
        <p:nvSpPr>
          <p:cNvPr id="64" name="Rectangle 63"/>
          <p:cNvSpPr/>
          <p:nvPr/>
        </p:nvSpPr>
        <p:spPr>
          <a:xfrm>
            <a:off x="2245651" y="5306543"/>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Direction Production</a:t>
            </a:r>
          </a:p>
        </p:txBody>
      </p:sp>
      <p:sp>
        <p:nvSpPr>
          <p:cNvPr id="65" name="Rectangle 64"/>
          <p:cNvSpPr/>
          <p:nvPr/>
        </p:nvSpPr>
        <p:spPr>
          <a:xfrm>
            <a:off x="3939160" y="5663010"/>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Bureau Etude</a:t>
            </a:r>
          </a:p>
        </p:txBody>
      </p:sp>
      <p:sp>
        <p:nvSpPr>
          <p:cNvPr id="66" name="Rectangle 65"/>
          <p:cNvSpPr/>
          <p:nvPr/>
        </p:nvSpPr>
        <p:spPr>
          <a:xfrm>
            <a:off x="3937379" y="5283949"/>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Direction Production</a:t>
            </a:r>
          </a:p>
        </p:txBody>
      </p:sp>
      <p:sp>
        <p:nvSpPr>
          <p:cNvPr id="67" name="Rectangle 66"/>
          <p:cNvSpPr/>
          <p:nvPr/>
        </p:nvSpPr>
        <p:spPr>
          <a:xfrm>
            <a:off x="5760304" y="5663010"/>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Bureau Etude</a:t>
            </a:r>
          </a:p>
        </p:txBody>
      </p:sp>
      <p:sp>
        <p:nvSpPr>
          <p:cNvPr id="68" name="Rectangle 67"/>
          <p:cNvSpPr/>
          <p:nvPr/>
        </p:nvSpPr>
        <p:spPr>
          <a:xfrm>
            <a:off x="5758523" y="5283949"/>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Direction Technique</a:t>
            </a:r>
          </a:p>
        </p:txBody>
      </p:sp>
      <p:sp>
        <p:nvSpPr>
          <p:cNvPr id="69" name="Rectangle 68"/>
          <p:cNvSpPr/>
          <p:nvPr/>
        </p:nvSpPr>
        <p:spPr>
          <a:xfrm>
            <a:off x="7587365" y="5634747"/>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Bureau Etude</a:t>
            </a:r>
          </a:p>
        </p:txBody>
      </p:sp>
      <p:sp>
        <p:nvSpPr>
          <p:cNvPr id="70" name="Rectangle 69"/>
          <p:cNvSpPr/>
          <p:nvPr/>
        </p:nvSpPr>
        <p:spPr>
          <a:xfrm>
            <a:off x="7585584" y="5255686"/>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Direction Technique</a:t>
            </a:r>
          </a:p>
        </p:txBody>
      </p:sp>
      <p:sp>
        <p:nvSpPr>
          <p:cNvPr id="71" name="Rectangle 70"/>
          <p:cNvSpPr/>
          <p:nvPr/>
        </p:nvSpPr>
        <p:spPr>
          <a:xfrm>
            <a:off x="700324" y="6063886"/>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Travaux</a:t>
            </a:r>
          </a:p>
        </p:txBody>
      </p:sp>
      <p:sp>
        <p:nvSpPr>
          <p:cNvPr id="72" name="Rectangle 71"/>
          <p:cNvSpPr/>
          <p:nvPr/>
        </p:nvSpPr>
        <p:spPr>
          <a:xfrm>
            <a:off x="2232142" y="6063886"/>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Travaux</a:t>
            </a:r>
          </a:p>
        </p:txBody>
      </p:sp>
      <p:sp>
        <p:nvSpPr>
          <p:cNvPr id="73" name="Rectangle 72"/>
          <p:cNvSpPr/>
          <p:nvPr/>
        </p:nvSpPr>
        <p:spPr>
          <a:xfrm>
            <a:off x="3939160" y="6046627"/>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Travaux</a:t>
            </a:r>
          </a:p>
        </p:txBody>
      </p:sp>
      <p:sp>
        <p:nvSpPr>
          <p:cNvPr id="74" name="Rectangle 73"/>
          <p:cNvSpPr/>
          <p:nvPr/>
        </p:nvSpPr>
        <p:spPr>
          <a:xfrm>
            <a:off x="5760304" y="6046627"/>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Travaux</a:t>
            </a:r>
          </a:p>
        </p:txBody>
      </p:sp>
      <p:sp>
        <p:nvSpPr>
          <p:cNvPr id="75" name="Rectangle 74"/>
          <p:cNvSpPr/>
          <p:nvPr/>
        </p:nvSpPr>
        <p:spPr>
          <a:xfrm>
            <a:off x="7587365" y="6018364"/>
            <a:ext cx="955743"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Travaux</a:t>
            </a:r>
          </a:p>
        </p:txBody>
      </p:sp>
      <p:sp>
        <p:nvSpPr>
          <p:cNvPr id="76" name="Rectangle 75"/>
          <p:cNvSpPr/>
          <p:nvPr/>
        </p:nvSpPr>
        <p:spPr>
          <a:xfrm>
            <a:off x="701852" y="6490878"/>
            <a:ext cx="7962797" cy="288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1"/>
                </a:solidFill>
                <a:latin typeface="Century Gothic" panose="020B0502020202020204" pitchFamily="34" charset="0"/>
              </a:rPr>
              <a:t>Compagnons </a:t>
            </a:r>
          </a:p>
        </p:txBody>
      </p:sp>
      <p:sp>
        <p:nvSpPr>
          <p:cNvPr id="44" name="ZoneTexte 43"/>
          <p:cNvSpPr txBox="1"/>
          <p:nvPr/>
        </p:nvSpPr>
        <p:spPr>
          <a:xfrm>
            <a:off x="6519323" y="2204864"/>
            <a:ext cx="2232248" cy="261610"/>
          </a:xfrm>
          <a:prstGeom prst="rect">
            <a:avLst/>
          </a:prstGeom>
          <a:noFill/>
          <a:ln>
            <a:solidFill>
              <a:schemeClr val="accent1"/>
            </a:solidFill>
          </a:ln>
        </p:spPr>
        <p:txBody>
          <a:bodyPr wrap="square" rtlCol="0">
            <a:spAutoFit/>
          </a:bodyPr>
          <a:lstStyle/>
          <a:p>
            <a:pPr algn="ctr"/>
            <a:r>
              <a:rPr lang="fr-FR" sz="1100" dirty="0">
                <a:latin typeface="Century Gothic" panose="020B0502020202020204" pitchFamily="34" charset="0"/>
              </a:rPr>
              <a:t>Habitat Collectif résidentiel</a:t>
            </a:r>
          </a:p>
        </p:txBody>
      </p:sp>
      <p:sp>
        <p:nvSpPr>
          <p:cNvPr id="45" name="ZoneTexte 44"/>
          <p:cNvSpPr txBox="1"/>
          <p:nvPr/>
        </p:nvSpPr>
        <p:spPr>
          <a:xfrm>
            <a:off x="6519323" y="2519318"/>
            <a:ext cx="2232248" cy="261610"/>
          </a:xfrm>
          <a:prstGeom prst="rect">
            <a:avLst/>
          </a:prstGeom>
          <a:noFill/>
          <a:ln>
            <a:solidFill>
              <a:schemeClr val="accent1"/>
            </a:solidFill>
          </a:ln>
        </p:spPr>
        <p:txBody>
          <a:bodyPr wrap="square" rtlCol="0">
            <a:spAutoFit/>
          </a:bodyPr>
          <a:lstStyle/>
          <a:p>
            <a:pPr algn="ctr"/>
            <a:r>
              <a:rPr lang="fr-FR" sz="1100" dirty="0">
                <a:latin typeface="Century Gothic" panose="020B0502020202020204" pitchFamily="34" charset="0"/>
              </a:rPr>
              <a:t>Tertiaire / Publics</a:t>
            </a:r>
          </a:p>
        </p:txBody>
      </p:sp>
      <p:sp>
        <p:nvSpPr>
          <p:cNvPr id="46" name="ZoneTexte 45"/>
          <p:cNvSpPr txBox="1"/>
          <p:nvPr/>
        </p:nvSpPr>
        <p:spPr>
          <a:xfrm>
            <a:off x="6519323" y="2843165"/>
            <a:ext cx="2232248" cy="261610"/>
          </a:xfrm>
          <a:prstGeom prst="rect">
            <a:avLst/>
          </a:prstGeom>
          <a:noFill/>
          <a:ln>
            <a:solidFill>
              <a:schemeClr val="accent1"/>
            </a:solidFill>
          </a:ln>
        </p:spPr>
        <p:txBody>
          <a:bodyPr wrap="square" rtlCol="0">
            <a:spAutoFit/>
          </a:bodyPr>
          <a:lstStyle/>
          <a:p>
            <a:pPr algn="ctr"/>
            <a:r>
              <a:rPr lang="fr-FR" sz="1100" dirty="0">
                <a:latin typeface="Century Gothic" panose="020B0502020202020204" pitchFamily="34" charset="0"/>
              </a:rPr>
              <a:t>Grands Projets RGE</a:t>
            </a:r>
          </a:p>
        </p:txBody>
      </p:sp>
      <p:cxnSp>
        <p:nvCxnSpPr>
          <p:cNvPr id="13" name="Connecteur droit 12"/>
          <p:cNvCxnSpPr/>
          <p:nvPr/>
        </p:nvCxnSpPr>
        <p:spPr>
          <a:xfrm flipV="1">
            <a:off x="540463" y="1772816"/>
            <a:ext cx="812910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4" idx="2"/>
          </p:cNvCxnSpPr>
          <p:nvPr/>
        </p:nvCxnSpPr>
        <p:spPr>
          <a:xfrm>
            <a:off x="4601232" y="1553759"/>
            <a:ext cx="1891" cy="219057"/>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 1" descr="Une image contenant texte, Police, logo, Graphique&#10;&#10;Description générée automatiquement">
            <a:extLst>
              <a:ext uri="{FF2B5EF4-FFF2-40B4-BE49-F238E27FC236}">
                <a16:creationId xmlns:a16="http://schemas.microsoft.com/office/drawing/2014/main" id="{9FA7FD43-F66E-5100-A7D4-8B08951A9C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9356" y="3972139"/>
            <a:ext cx="1039550" cy="250998"/>
          </a:xfrm>
          <a:prstGeom prst="rect">
            <a:avLst/>
          </a:prstGeom>
        </p:spPr>
      </p:pic>
    </p:spTree>
    <p:extLst>
      <p:ext uri="{BB962C8B-B14F-4D97-AF65-F5344CB8AC3E}">
        <p14:creationId xmlns:p14="http://schemas.microsoft.com/office/powerpoint/2010/main" val="11747348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11394</TotalTime>
  <Words>1459</Words>
  <Application>Microsoft Office PowerPoint</Application>
  <PresentationFormat>Affichage à l'écran (4:3)</PresentationFormat>
  <Paragraphs>331</Paragraphs>
  <Slides>36</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36</vt:i4>
      </vt:variant>
    </vt:vector>
  </HeadingPairs>
  <TitlesOfParts>
    <vt:vector size="42" baseType="lpstr">
      <vt:lpstr>Arial</vt:lpstr>
      <vt:lpstr>Calibri</vt:lpstr>
      <vt:lpstr>Century Gothic</vt:lpstr>
      <vt:lpstr>Courier New</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avenue Becquerelle    92600 ASNIERES SUR SEINE</vt:lpstr>
      <vt:lpstr>Présentation PowerPoint</vt:lpstr>
      <vt:lpstr> 258 Avenue Georges Clémenceau   92000 Nanterre </vt:lpstr>
      <vt:lpstr> 5 Passage du Guesclin    75012 PARIS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Gilles DELION</dc:creator>
  <cp:lastModifiedBy>Naïma BELMESSAOUD</cp:lastModifiedBy>
  <cp:revision>530</cp:revision>
  <cp:lastPrinted>2023-10-16T14:15:34Z</cp:lastPrinted>
  <dcterms:created xsi:type="dcterms:W3CDTF">2017-10-26T06:07:06Z</dcterms:created>
  <dcterms:modified xsi:type="dcterms:W3CDTF">2023-12-08T11:14:13Z</dcterms:modified>
</cp:coreProperties>
</file>